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70" r:id="rId3"/>
    <p:sldId id="300" r:id="rId4"/>
    <p:sldId id="260" r:id="rId5"/>
    <p:sldId id="257" r:id="rId6"/>
    <p:sldId id="258" r:id="rId7"/>
    <p:sldId id="261" r:id="rId8"/>
    <p:sldId id="275" r:id="rId9"/>
    <p:sldId id="263" r:id="rId10"/>
    <p:sldId id="272" r:id="rId11"/>
    <p:sldId id="262" r:id="rId12"/>
    <p:sldId id="264" r:id="rId13"/>
    <p:sldId id="265" r:id="rId14"/>
    <p:sldId id="267" r:id="rId15"/>
    <p:sldId id="273" r:id="rId16"/>
    <p:sldId id="274" r:id="rId17"/>
    <p:sldId id="277" r:id="rId18"/>
    <p:sldId id="271" r:id="rId19"/>
    <p:sldId id="279" r:id="rId20"/>
    <p:sldId id="285" r:id="rId21"/>
    <p:sldId id="284" r:id="rId22"/>
    <p:sldId id="283" r:id="rId23"/>
    <p:sldId id="281" r:id="rId24"/>
    <p:sldId id="280" r:id="rId25"/>
    <p:sldId id="298" r:id="rId26"/>
    <p:sldId id="299" r:id="rId27"/>
    <p:sldId id="278" r:id="rId28"/>
    <p:sldId id="289" r:id="rId29"/>
    <p:sldId id="287" r:id="rId30"/>
    <p:sldId id="288" r:id="rId31"/>
    <p:sldId id="276" r:id="rId32"/>
    <p:sldId id="290" r:id="rId33"/>
    <p:sldId id="291" r:id="rId34"/>
    <p:sldId id="292" r:id="rId35"/>
    <p:sldId id="294" r:id="rId36"/>
    <p:sldId id="295" r:id="rId37"/>
    <p:sldId id="29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752" y="-6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687731DC-0433-4CBA-A5BB-8246F623D84E}" type="datetimeFigureOut">
              <a:rPr lang="en-US" smtClean="0"/>
              <a:t>3/18/2014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D7828D0-85E7-480D-BC1E-186B3EB86B9C}"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731DC-0433-4CBA-A5BB-8246F623D84E}" type="datetimeFigureOut">
              <a:rPr lang="en-US" smtClean="0"/>
              <a:t>3/18/2014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828D0-85E7-480D-BC1E-186B3EB86B9C}"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7731DC-0433-4CBA-A5BB-8246F623D84E}" type="datetimeFigureOut">
              <a:rPr lang="en-US" smtClean="0"/>
              <a:t>3/18/2014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828D0-85E7-480D-BC1E-186B3EB86B9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87731DC-0433-4CBA-A5BB-8246F623D84E}" type="datetimeFigureOut">
              <a:rPr lang="en-US" smtClean="0"/>
              <a:t>3/18/2014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828D0-85E7-480D-BC1E-186B3EB86B9C}"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7731DC-0433-4CBA-A5BB-8246F623D84E}" type="datetimeFigureOut">
              <a:rPr lang="en-US" smtClean="0"/>
              <a:t>3/18/2014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7828D0-85E7-480D-BC1E-186B3EB86B9C}"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7731DC-0433-4CBA-A5BB-8246F623D84E}" type="datetimeFigureOut">
              <a:rPr lang="en-US" smtClean="0"/>
              <a:t>3/18/2014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7828D0-85E7-480D-BC1E-186B3EB86B9C}"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7731DC-0433-4CBA-A5BB-8246F623D84E}" type="datetimeFigureOut">
              <a:rPr lang="en-US" smtClean="0"/>
              <a:t>3/18/2014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7828D0-85E7-480D-BC1E-186B3EB86B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731DC-0433-4CBA-A5BB-8246F623D84E}" type="datetimeFigureOut">
              <a:rPr lang="en-US" smtClean="0"/>
              <a:t>3/18/2014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828D0-85E7-480D-BC1E-186B3EB86B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731DC-0433-4CBA-A5BB-8246F623D84E}" type="datetimeFigureOut">
              <a:rPr lang="en-US" smtClean="0"/>
              <a:t>3/18/2014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828D0-85E7-480D-BC1E-186B3EB86B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731DC-0433-4CBA-A5BB-8246F623D84E}" type="datetimeFigureOut">
              <a:rPr lang="en-US" smtClean="0"/>
              <a:t>3/18/2014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828D0-85E7-480D-BC1E-186B3EB86B9C}"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731DC-0433-4CBA-A5BB-8246F623D84E}" type="datetimeFigureOut">
              <a:rPr lang="en-US" smtClean="0"/>
              <a:t>3/18/2014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828D0-85E7-480D-BC1E-186B3EB86B9C}"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687731DC-0433-4CBA-A5BB-8246F623D84E}" type="datetimeFigureOut">
              <a:rPr lang="en-US" smtClean="0"/>
              <a:t>3/18/2014</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CD7828D0-85E7-480D-BC1E-186B3EB86B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cekiske.lt/mokymas/Fizika%208%20klasei/vtext2.htm" TargetMode="External"/><Relationship Id="rId2" Type="http://schemas.openxmlformats.org/officeDocument/2006/relationships/hyperlink" Target="http://lt.wikipedia.org/wiki/J%C4%97ga" TargetMode="External"/><Relationship Id="rId1" Type="http://schemas.openxmlformats.org/officeDocument/2006/relationships/slideLayout" Target="../slideLayouts/slideLayout2.xml"/><Relationship Id="rId5" Type="http://schemas.openxmlformats.org/officeDocument/2006/relationships/hyperlink" Target="http://lt.wikipedia.org/wiki/Izaokas_Niutonas" TargetMode="External"/><Relationship Id="rId4" Type="http://schemas.openxmlformats.org/officeDocument/2006/relationships/hyperlink" Target="http://www.mokslobaze.lt/paieska/jegos-matavimo-prietaisai"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J</a:t>
            </a:r>
            <a:r>
              <a:rPr lang="lt-LT" dirty="0" err="1" smtClean="0"/>
              <a:t>ėgos</a:t>
            </a:r>
            <a:r>
              <a:rPr lang="lt-LT" dirty="0" smtClean="0"/>
              <a:t> matavimo prietaisai</a:t>
            </a:r>
            <a:endParaRPr lang="en-US" dirty="0"/>
          </a:p>
        </p:txBody>
      </p:sp>
      <p:sp>
        <p:nvSpPr>
          <p:cNvPr id="3" name="Subtitle 2"/>
          <p:cNvSpPr>
            <a:spLocks noGrp="1"/>
          </p:cNvSpPr>
          <p:nvPr>
            <p:ph type="subTitle" idx="1"/>
          </p:nvPr>
        </p:nvSpPr>
        <p:spPr>
          <a:xfrm>
            <a:off x="2133600" y="4267200"/>
            <a:ext cx="5105400" cy="2590800"/>
          </a:xfrm>
        </p:spPr>
        <p:txBody>
          <a:bodyPr>
            <a:normAutofit/>
          </a:bodyPr>
          <a:lstStyle/>
          <a:p>
            <a:r>
              <a:rPr lang="lt-LT" sz="2400" dirty="0"/>
              <a:t>Parengė: Erikas </a:t>
            </a:r>
            <a:r>
              <a:rPr lang="lt-LT" sz="2400" dirty="0" err="1" smtClean="0"/>
              <a:t>Mielaika</a:t>
            </a:r>
            <a:r>
              <a:rPr lang="lt-LT" sz="2400" dirty="0" smtClean="0"/>
              <a:t> 8kl. </a:t>
            </a:r>
            <a:r>
              <a:rPr lang="lt-LT" dirty="0" smtClean="0"/>
              <a:t>Alytaus </a:t>
            </a:r>
            <a:r>
              <a:rPr lang="lt-LT" dirty="0"/>
              <a:t>r. Butrimonių </a:t>
            </a:r>
            <a:r>
              <a:rPr lang="lt-LT" sz="2400" dirty="0"/>
              <a:t>gimnazija </a:t>
            </a:r>
            <a:br>
              <a:rPr lang="lt-LT" sz="2400" dirty="0"/>
            </a:br>
            <a:r>
              <a:rPr lang="lt-LT" sz="2400" dirty="0"/>
              <a:t>Mokytoja Danutė </a:t>
            </a:r>
            <a:r>
              <a:rPr lang="lt-LT" sz="2400" dirty="0" err="1"/>
              <a:t>Šmitienė</a:t>
            </a:r>
            <a:endParaRPr lang="en-US" dirty="0"/>
          </a:p>
        </p:txBody>
      </p:sp>
    </p:spTree>
    <p:extLst>
      <p:ext uri="{BB962C8B-B14F-4D97-AF65-F5344CB8AC3E}">
        <p14:creationId xmlns:p14="http://schemas.microsoft.com/office/powerpoint/2010/main" val="26661767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219200"/>
            <a:ext cx="7745505" cy="5334000"/>
          </a:xfrm>
        </p:spPr>
        <p:txBody>
          <a:bodyPr/>
          <a:lstStyle/>
          <a:p>
            <a:pPr marL="0" indent="0">
              <a:buNone/>
            </a:pPr>
            <a:endParaRPr lang="lt-LT" dirty="0"/>
          </a:p>
          <a:p>
            <a:pPr marL="0" indent="0">
              <a:buNone/>
            </a:pPr>
            <a:endParaRPr lang="lt-LT" dirty="0"/>
          </a:p>
          <a:p>
            <a:r>
              <a:rPr lang="lt-LT" dirty="0" smtClean="0"/>
              <a:t>Jėga ir </a:t>
            </a:r>
            <a:r>
              <a:rPr lang="lt-LT" dirty="0" smtClean="0"/>
              <a:t>Niutonas</a:t>
            </a:r>
            <a:endParaRPr lang="lt-LT" dirty="0"/>
          </a:p>
          <a:p>
            <a:r>
              <a:rPr lang="lt-LT" dirty="0" smtClean="0"/>
              <a:t>Jėgos matavimo </a:t>
            </a:r>
            <a:r>
              <a:rPr lang="lt-LT" dirty="0" smtClean="0"/>
              <a:t>prietaisai</a:t>
            </a:r>
            <a:endParaRPr lang="lt-LT" dirty="0" smtClean="0"/>
          </a:p>
          <a:p>
            <a:r>
              <a:rPr lang="lt-LT" dirty="0" smtClean="0"/>
              <a:t>Dinamometro </a:t>
            </a:r>
            <a:r>
              <a:rPr lang="lt-LT" dirty="0" smtClean="0"/>
              <a:t>dalys</a:t>
            </a:r>
            <a:endParaRPr lang="lt-LT" dirty="0" smtClean="0"/>
          </a:p>
          <a:p>
            <a:r>
              <a:rPr lang="lt-LT" dirty="0" smtClean="0"/>
              <a:t>Dinamometrų </a:t>
            </a:r>
            <a:r>
              <a:rPr lang="lt-LT" dirty="0" smtClean="0"/>
              <a:t>rūšys</a:t>
            </a:r>
            <a:endParaRPr lang="lt-LT" dirty="0" smtClean="0"/>
          </a:p>
          <a:p>
            <a:r>
              <a:rPr lang="lt-LT" dirty="0" smtClean="0"/>
              <a:t>Dinamometrų </a:t>
            </a:r>
            <a:r>
              <a:rPr lang="lt-LT" dirty="0" smtClean="0"/>
              <a:t>panaudojima</a:t>
            </a:r>
            <a:r>
              <a:rPr lang="lt-LT" dirty="0"/>
              <a:t>s</a:t>
            </a:r>
            <a:endParaRPr lang="lt-LT" dirty="0" smtClean="0"/>
          </a:p>
          <a:p>
            <a:r>
              <a:rPr lang="lt-LT" dirty="0" smtClean="0"/>
              <a:t>Naudoti </a:t>
            </a:r>
            <a:r>
              <a:rPr lang="lt-LT" dirty="0" smtClean="0"/>
              <a:t>šaltiniai</a:t>
            </a:r>
            <a:endParaRPr lang="lt-LT" dirty="0"/>
          </a:p>
          <a:p>
            <a:endParaRPr lang="en-US" dirty="0"/>
          </a:p>
        </p:txBody>
      </p:sp>
      <p:sp>
        <p:nvSpPr>
          <p:cNvPr id="3" name="Title 2"/>
          <p:cNvSpPr>
            <a:spLocks noGrp="1"/>
          </p:cNvSpPr>
          <p:nvPr>
            <p:ph type="title"/>
          </p:nvPr>
        </p:nvSpPr>
        <p:spPr/>
        <p:txBody>
          <a:bodyPr/>
          <a:lstStyle/>
          <a:p>
            <a:r>
              <a:rPr lang="lt-LT" dirty="0" smtClean="0"/>
              <a:t>Turinys: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769930"/>
            <a:ext cx="3160173" cy="244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605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5122"/>
                                        </p:tgtEl>
                                        <p:attrNameLst>
                                          <p:attrName>style.visibility</p:attrName>
                                        </p:attrNameLst>
                                      </p:cBhvr>
                                      <p:to>
                                        <p:strVal val="visible"/>
                                      </p:to>
                                    </p:set>
                                    <p:animEffect transition="in" filter="barn(inVertical)">
                                      <p:cBhvr>
                                        <p:cTn id="4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a:bodyPr>
          <a:lstStyle/>
          <a:p>
            <a:pPr marL="0" indent="0">
              <a:buNone/>
            </a:pPr>
            <a:r>
              <a:rPr lang="en-IE" sz="4000" dirty="0" err="1" smtClean="0"/>
              <a:t>Susipa</a:t>
            </a:r>
            <a:r>
              <a:rPr lang="lt-LT" sz="4000" dirty="0" smtClean="0"/>
              <a:t>žinti su jėgos matavimo prietaisais, jų rūšimis ir panaudojimu</a:t>
            </a:r>
            <a:r>
              <a:rPr lang="en-US" sz="4000" dirty="0" smtClean="0"/>
              <a:t>.</a:t>
            </a:r>
            <a:endParaRPr lang="lt-LT" sz="4000" dirty="0"/>
          </a:p>
        </p:txBody>
      </p:sp>
      <p:sp>
        <p:nvSpPr>
          <p:cNvPr id="3" name="Antraštė 2"/>
          <p:cNvSpPr>
            <a:spLocks noGrp="1"/>
          </p:cNvSpPr>
          <p:nvPr>
            <p:ph type="title"/>
          </p:nvPr>
        </p:nvSpPr>
        <p:spPr/>
        <p:txBody>
          <a:bodyPr/>
          <a:lstStyle/>
          <a:p>
            <a:r>
              <a:rPr lang="en-IE" dirty="0" err="1" smtClean="0"/>
              <a:t>Tikslas</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783689"/>
            <a:ext cx="2695575"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2833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ipe(down)">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3352800"/>
            <a:ext cx="6637338" cy="1362075"/>
          </a:xfrm>
        </p:spPr>
        <p:txBody>
          <a:bodyPr/>
          <a:lstStyle/>
          <a:p>
            <a:r>
              <a:rPr lang="lt-LT" dirty="0" smtClean="0"/>
              <a:t>Apie jėgą</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020291"/>
            <a:ext cx="2667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54727"/>
            <a:ext cx="1676400"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5023" y="1055790"/>
            <a:ext cx="3219450" cy="171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8081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barn(inVertical)">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133600"/>
            <a:ext cx="8153400" cy="4000948"/>
          </a:xfrm>
        </p:spPr>
        <p:txBody>
          <a:bodyPr>
            <a:normAutofit/>
          </a:bodyPr>
          <a:lstStyle/>
          <a:p>
            <a:pPr marL="68580" indent="0">
              <a:buNone/>
            </a:pPr>
            <a:r>
              <a:rPr lang="lt-LT" sz="2500" b="1" dirty="0"/>
              <a:t>Jėga</a:t>
            </a:r>
            <a:r>
              <a:rPr lang="lt-LT" sz="2500" dirty="0"/>
              <a:t> – </a:t>
            </a:r>
            <a:r>
              <a:rPr lang="lt-LT" sz="2800" dirty="0" err="1"/>
              <a:t>mechaninio poveikio</a:t>
            </a:r>
            <a:r>
              <a:rPr lang="lt-LT" sz="2800" dirty="0"/>
              <a:t> ar kūnų sąveikos matas. </a:t>
            </a:r>
            <a:r>
              <a:rPr lang="lt-LT" sz="2800" dirty="0" err="1"/>
              <a:t>Niutonas jėgą</a:t>
            </a:r>
            <a:r>
              <a:rPr lang="lt-LT" sz="2800" dirty="0"/>
              <a:t> apibrėžė taip: pridėta jėga yra veiksmas, atliekamas su kūnu, siekiant pakeisti jo ramybės arba tiesiaeigio tolygaus </a:t>
            </a:r>
            <a:r>
              <a:rPr lang="lt-LT" sz="2800" dirty="0" err="1"/>
              <a:t>judejimo</a:t>
            </a:r>
            <a:r>
              <a:rPr lang="lt-LT" sz="2800" dirty="0"/>
              <a:t> būseną. </a:t>
            </a:r>
            <a:r>
              <a:rPr lang="lt-LT" sz="2800" dirty="0" err="1"/>
              <a:t>Tai vektorinis dydis</a:t>
            </a:r>
            <a:r>
              <a:rPr lang="lt-LT" sz="2800" dirty="0"/>
              <a:t>, dėl kurio veikimo kinta kūno judėjimo </a:t>
            </a:r>
            <a:r>
              <a:rPr lang="lt-LT" sz="2800" dirty="0" err="1"/>
              <a:t>kryptis, greitis arba</a:t>
            </a:r>
            <a:r>
              <a:rPr lang="lt-LT" sz="2800" dirty="0"/>
              <a:t> </a:t>
            </a:r>
            <a:r>
              <a:rPr lang="lt-LT" sz="2800" dirty="0" err="1"/>
              <a:t>kūnas deformuojamas</a:t>
            </a:r>
            <a:r>
              <a:rPr lang="lt-LT" sz="2800" dirty="0"/>
              <a:t>. </a:t>
            </a:r>
            <a:endParaRPr lang="en-US" sz="2800" dirty="0"/>
          </a:p>
        </p:txBody>
      </p:sp>
      <p:sp>
        <p:nvSpPr>
          <p:cNvPr id="2" name="Title 1"/>
          <p:cNvSpPr>
            <a:spLocks noGrp="1"/>
          </p:cNvSpPr>
          <p:nvPr>
            <p:ph type="title"/>
          </p:nvPr>
        </p:nvSpPr>
        <p:spPr>
          <a:xfrm>
            <a:off x="457200" y="838200"/>
            <a:ext cx="7543800" cy="914400"/>
          </a:xfrm>
        </p:spPr>
        <p:txBody>
          <a:bodyPr/>
          <a:lstStyle/>
          <a:p>
            <a:r>
              <a:rPr lang="lt-LT" dirty="0" smtClean="0"/>
              <a:t>Kas tai yra jėga?</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399" y="4800600"/>
            <a:ext cx="2274015"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4515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68" y="457200"/>
            <a:ext cx="7756263" cy="1054250"/>
          </a:xfrm>
        </p:spPr>
        <p:txBody>
          <a:bodyPr/>
          <a:lstStyle/>
          <a:p>
            <a:r>
              <a:rPr lang="lt-LT" dirty="0" smtClean="0"/>
              <a:t>Vienas iš pirmųjų fizikos pradininkų</a:t>
            </a:r>
            <a:endParaRPr lang="en-US" dirty="0"/>
          </a:p>
        </p:txBody>
      </p:sp>
      <p:sp>
        <p:nvSpPr>
          <p:cNvPr id="10" name="Content Placeholder 9"/>
          <p:cNvSpPr>
            <a:spLocks noGrp="1"/>
          </p:cNvSpPr>
          <p:nvPr>
            <p:ph sz="half" idx="2"/>
          </p:nvPr>
        </p:nvSpPr>
        <p:spPr>
          <a:xfrm>
            <a:off x="457200" y="2667000"/>
            <a:ext cx="4495800" cy="4063163"/>
          </a:xfrm>
        </p:spPr>
        <p:txBody>
          <a:bodyPr>
            <a:normAutofit/>
          </a:bodyPr>
          <a:lstStyle/>
          <a:p>
            <a:pPr marL="0" indent="0">
              <a:buNone/>
            </a:pPr>
            <a:r>
              <a:rPr lang="lt-LT" sz="2800" b="1" dirty="0"/>
              <a:t>Seras Izaokas Niutonas </a:t>
            </a:r>
            <a:r>
              <a:rPr lang="lt-LT" sz="2800" b="1" dirty="0" smtClean="0"/>
              <a:t>– anglų</a:t>
            </a:r>
            <a:r>
              <a:rPr lang="en-US" sz="2800" b="1" dirty="0" smtClean="0"/>
              <a:t> </a:t>
            </a:r>
            <a:r>
              <a:rPr lang="lt-LT" sz="2800" b="1" dirty="0" smtClean="0"/>
              <a:t>fizikas</a:t>
            </a:r>
            <a:r>
              <a:rPr lang="lt-LT" sz="2800" b="1" dirty="0"/>
              <a:t>, matematikas, </a:t>
            </a:r>
            <a:r>
              <a:rPr lang="lt-LT" sz="2800" b="1" dirty="0" smtClean="0"/>
              <a:t>astronomas,</a:t>
            </a:r>
            <a:r>
              <a:rPr lang="lt-LT" sz="2800" b="1" dirty="0"/>
              <a:t> </a:t>
            </a:r>
            <a:r>
              <a:rPr lang="en-US" sz="2800" b="1" dirty="0" smtClean="0"/>
              <a:t> </a:t>
            </a:r>
            <a:r>
              <a:rPr lang="lt-LT" sz="2800" b="1" dirty="0" smtClean="0"/>
              <a:t>alchemikas, </a:t>
            </a:r>
            <a:r>
              <a:rPr lang="lt-LT" sz="2800" b="1" dirty="0"/>
              <a:t>filosofas.</a:t>
            </a:r>
            <a:endParaRPr lang="en-US" sz="2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362200"/>
            <a:ext cx="2286000" cy="3143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19480"/>
            <a:ext cx="1537309"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descr="C:\Users\Jonas\Desktop\fizika\IMG_20140305_1911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2048242" y="4679192"/>
            <a:ext cx="2296839" cy="183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886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wipe(down)">
                                      <p:cBhvr>
                                        <p:cTn id="25" dur="5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170"/>
                                        </p:tgtEl>
                                        <p:attrNameLst>
                                          <p:attrName>style.visibility</p:attrName>
                                        </p:attrNameLst>
                                      </p:cBhvr>
                                      <p:to>
                                        <p:strVal val="visible"/>
                                      </p:to>
                                    </p:set>
                                    <p:animEffect transition="in" filter="barn(inVertical)">
                                      <p:cBhvr>
                                        <p:cTn id="3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1390650" y="3679825"/>
            <a:ext cx="7753350" cy="1911350"/>
          </a:xfrm>
        </p:spPr>
        <p:txBody>
          <a:bodyPr>
            <a:normAutofit/>
          </a:bodyPr>
          <a:lstStyle/>
          <a:p>
            <a:r>
              <a:rPr lang="lt-LT" dirty="0" smtClean="0"/>
              <a:t>Jėgos matavimo prietaisai</a:t>
            </a:r>
            <a:endParaRPr lang="en-US" dirty="0"/>
          </a:p>
        </p:txBody>
      </p:sp>
      <p:pic>
        <p:nvPicPr>
          <p:cNvPr id="2050" name="Picture 2" descr="C:\Users\Jonas\Desktop\fizika\DSC_00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24342" y="1346177"/>
            <a:ext cx="2987623" cy="16805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42861">
            <a:off x="990600" y="1005346"/>
            <a:ext cx="177165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89460">
            <a:off x="5875057" y="1018435"/>
            <a:ext cx="1743075"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2381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99247" y="1981199"/>
            <a:ext cx="7745505" cy="4800601"/>
          </a:xfrm>
        </p:spPr>
        <p:txBody>
          <a:bodyPr>
            <a:normAutofit lnSpcReduction="10000"/>
          </a:bodyPr>
          <a:lstStyle/>
          <a:p>
            <a:r>
              <a:rPr lang="lt-LT" dirty="0">
                <a:latin typeface="Palatino Linotype" pitchFamily="18" charset="0"/>
              </a:rPr>
              <a:t>Prietaisas jėgai matuoti vadinamas dinamometru.</a:t>
            </a:r>
          </a:p>
          <a:p>
            <a:pPr>
              <a:buNone/>
            </a:pPr>
            <a:endParaRPr lang="lt-LT" sz="2800" dirty="0">
              <a:latin typeface="Palatino Linotype" pitchFamily="18" charset="0"/>
            </a:endParaRPr>
          </a:p>
          <a:p>
            <a:r>
              <a:rPr lang="pl-PL" sz="2800" dirty="0">
                <a:latin typeface="Palatino Linotype" pitchFamily="18" charset="0"/>
              </a:rPr>
              <a:t> </a:t>
            </a:r>
            <a:r>
              <a:rPr lang="lt-LT" dirty="0" smtClean="0">
                <a:latin typeface="Palatino Linotype" pitchFamily="18" charset="0"/>
              </a:rPr>
              <a:t>Iš </a:t>
            </a:r>
            <a:r>
              <a:rPr lang="lt-LT" dirty="0">
                <a:latin typeface="Palatino Linotype" pitchFamily="18" charset="0"/>
              </a:rPr>
              <a:t>graikų kalbos išvertus žodį dinamometras  reiškia </a:t>
            </a:r>
            <a:r>
              <a:rPr lang="pl-PL" dirty="0">
                <a:latin typeface="Palatino Linotype" pitchFamily="18" charset="0"/>
              </a:rPr>
              <a:t>dynamis</a:t>
            </a:r>
            <a:r>
              <a:rPr lang="lt-LT" dirty="0">
                <a:latin typeface="Palatino Linotype" pitchFamily="18" charset="0"/>
              </a:rPr>
              <a:t>-</a:t>
            </a:r>
            <a:r>
              <a:rPr lang="pl-PL" dirty="0">
                <a:latin typeface="Palatino Linotype" pitchFamily="18" charset="0"/>
              </a:rPr>
              <a:t>jėga, metron – matas</a:t>
            </a:r>
            <a:r>
              <a:rPr lang="lt-LT" i="1" dirty="0">
                <a:latin typeface="Palatino Linotype" pitchFamily="18" charset="0"/>
              </a:rPr>
              <a:t>.</a:t>
            </a:r>
            <a:endParaRPr lang="pl-PL" i="1" dirty="0">
              <a:latin typeface="Palatino Linotype" pitchFamily="18" charset="0"/>
            </a:endParaRPr>
          </a:p>
          <a:p>
            <a:endParaRPr lang="lt-LT" dirty="0">
              <a:latin typeface="Palatino Linotype" pitchFamily="18" charset="0"/>
            </a:endParaRPr>
          </a:p>
          <a:p>
            <a:r>
              <a:rPr lang="lt-LT" dirty="0">
                <a:latin typeface="Palatino Linotype" pitchFamily="18" charset="0"/>
              </a:rPr>
              <a:t>Dinamometrai graduojami N</a:t>
            </a:r>
            <a:r>
              <a:rPr lang="lt-LT" dirty="0" smtClean="0">
                <a:latin typeface="Palatino Linotype" pitchFamily="18" charset="0"/>
              </a:rPr>
              <a:t>iutonais</a:t>
            </a:r>
            <a:r>
              <a:rPr lang="lt-LT" i="1" dirty="0">
                <a:latin typeface="Palatino Linotype" pitchFamily="18" charset="0"/>
              </a:rPr>
              <a:t>.</a:t>
            </a:r>
          </a:p>
          <a:p>
            <a:endParaRPr lang="lt-LT" i="1" dirty="0">
              <a:latin typeface="Palatino Linotype" pitchFamily="18" charset="0"/>
            </a:endParaRPr>
          </a:p>
          <a:p>
            <a:r>
              <a:rPr lang="lt-LT" dirty="0">
                <a:latin typeface="Palatino Linotype" pitchFamily="18" charset="0"/>
              </a:rPr>
              <a:t>Niutonas žymimas raide N</a:t>
            </a:r>
            <a:r>
              <a:rPr lang="lt-LT" i="1" dirty="0">
                <a:latin typeface="Palatino Linotype" pitchFamily="18" charset="0"/>
              </a:rPr>
              <a:t>.</a:t>
            </a:r>
          </a:p>
          <a:p>
            <a:endParaRPr lang="lt-LT" i="1" dirty="0">
              <a:latin typeface="Palatino Linotype" pitchFamily="18" charset="0"/>
            </a:endParaRPr>
          </a:p>
          <a:p>
            <a:r>
              <a:rPr lang="lt-LT" dirty="0">
                <a:latin typeface="Palatino Linotype" pitchFamily="18" charset="0"/>
              </a:rPr>
              <a:t>Matavimo vienetas N</a:t>
            </a:r>
            <a:r>
              <a:rPr lang="lt-LT" dirty="0" smtClean="0">
                <a:latin typeface="Palatino Linotype" pitchFamily="18" charset="0"/>
              </a:rPr>
              <a:t>iutonas </a:t>
            </a:r>
            <a:r>
              <a:rPr lang="lt-LT" dirty="0">
                <a:latin typeface="Palatino Linotype" pitchFamily="18" charset="0"/>
              </a:rPr>
              <a:t>buvo pavadintas garsaus </a:t>
            </a:r>
            <a:r>
              <a:rPr lang="lt-LT" dirty="0" smtClean="0">
                <a:latin typeface="Palatino Linotype" pitchFamily="18" charset="0"/>
              </a:rPr>
              <a:t>mokslininko </a:t>
            </a:r>
            <a:r>
              <a:rPr lang="lt-LT" dirty="0">
                <a:latin typeface="Palatino Linotype" pitchFamily="18" charset="0"/>
              </a:rPr>
              <a:t>Izaoko Niutono garbei. </a:t>
            </a:r>
            <a:endParaRPr lang="pt-BR" dirty="0">
              <a:latin typeface="Palatino Linotype" pitchFamily="18" charset="0"/>
            </a:endParaRPr>
          </a:p>
          <a:p>
            <a:endParaRPr lang="en-US" dirty="0"/>
          </a:p>
        </p:txBody>
      </p:sp>
      <p:sp>
        <p:nvSpPr>
          <p:cNvPr id="4" name="Title 3"/>
          <p:cNvSpPr>
            <a:spLocks noGrp="1"/>
          </p:cNvSpPr>
          <p:nvPr>
            <p:ph type="title"/>
          </p:nvPr>
        </p:nvSpPr>
        <p:spPr/>
        <p:txBody>
          <a:bodyPr/>
          <a:lstStyle/>
          <a:p>
            <a:r>
              <a:rPr lang="lt-LT" dirty="0" smtClean="0"/>
              <a:t>Trumpas paaiškinimas</a:t>
            </a:r>
            <a:endParaRPr lang="en-US" dirty="0"/>
          </a:p>
        </p:txBody>
      </p:sp>
    </p:spTree>
    <p:extLst>
      <p:ext uri="{BB962C8B-B14F-4D97-AF65-F5344CB8AC3E}">
        <p14:creationId xmlns:p14="http://schemas.microsoft.com/office/powerpoint/2010/main" val="314955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barn(inVertical)">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barn(inVertical)">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barn(inVertical)">
                                      <p:cBhvr>
                                        <p:cTn id="2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90600" y="2133600"/>
            <a:ext cx="6777317" cy="3508977"/>
          </a:xfrm>
        </p:spPr>
        <p:txBody>
          <a:bodyPr>
            <a:normAutofit/>
          </a:bodyPr>
          <a:lstStyle/>
          <a:p>
            <a:pPr marL="68580" indent="0">
              <a:buNone/>
            </a:pPr>
            <a:r>
              <a:rPr lang="lt-LT" b="1" dirty="0"/>
              <a:t>Dinamometras</a:t>
            </a:r>
            <a:r>
              <a:rPr lang="lt-LT" dirty="0"/>
              <a:t> – </a:t>
            </a:r>
            <a:r>
              <a:rPr lang="lt-LT" dirty="0" err="1"/>
              <a:t>prietaisas jėgos dydžiui</a:t>
            </a:r>
            <a:r>
              <a:rPr lang="lt-LT" dirty="0"/>
              <a:t> matuoti. Svarbiausia dinamometro dalis – </a:t>
            </a:r>
            <a:r>
              <a:rPr lang="lt-LT" dirty="0" err="1"/>
              <a:t>tampri spyruoklė</a:t>
            </a:r>
            <a:r>
              <a:rPr lang="lt-LT" dirty="0"/>
              <a:t>. Prie spyruoklės pritaisyta skalė, suskirstyta </a:t>
            </a:r>
            <a:r>
              <a:rPr lang="lt-LT" dirty="0" smtClean="0"/>
              <a:t>Niutonais</a:t>
            </a:r>
            <a:r>
              <a:rPr lang="lt-LT" dirty="0"/>
              <a:t>. Kuo didesnė jėga veikia spyruoklę, tuo daugiau ji išsitempia, tuo didesnę jėgą parodo prie spyruoklės pritvirtinta rodyklė. Dinamometrai būna labai įvairūs. Jais galima išmatuoti ir labai mažą, ir labai didelę jėgą.</a:t>
            </a:r>
            <a:endParaRPr lang="en-US" dirty="0"/>
          </a:p>
        </p:txBody>
      </p:sp>
      <p:sp>
        <p:nvSpPr>
          <p:cNvPr id="4" name="Title 3"/>
          <p:cNvSpPr>
            <a:spLocks noGrp="1"/>
          </p:cNvSpPr>
          <p:nvPr>
            <p:ph type="title"/>
          </p:nvPr>
        </p:nvSpPr>
        <p:spPr>
          <a:xfrm>
            <a:off x="1066800" y="533400"/>
            <a:ext cx="7024744" cy="1143000"/>
          </a:xfrm>
        </p:spPr>
        <p:txBody>
          <a:bodyPr/>
          <a:lstStyle/>
          <a:p>
            <a:r>
              <a:rPr lang="lt-LT" dirty="0" smtClean="0"/>
              <a:t>Dinamometras</a:t>
            </a:r>
            <a:endParaRPr lang="en-US" dirty="0"/>
          </a:p>
        </p:txBody>
      </p:sp>
      <p:sp>
        <p:nvSpPr>
          <p:cNvPr id="6" name="AutoShape 2" descr="data:image/jpeg;base64,/9j/4AAQSkZJRgABAQAAAQABAAD/2wCEAAkGBw0NDQ4PEA8NDg8ODQ8ODw8PDQ8NDxANFBUWFhQVFBQYHCggGBolHRUVIjEhJSkrLi4uGCAzODMsNygtLisBCgoKDg0OGhAQGiwlHCUsLCwsLywsLCwsLCwsLCwsLCwsLCwsLSw3LCwsLCwsLCw1LCssLCwsLCwsLCwrLzEsLP/AABEIAOEA4QMBIgACEQEDEQH/xAAbAAEAAgMBAQAAAAAAAAAAAAAABgcBBAUDAv/EADoQAAIBAgMFBQYGAQMFAAAAAAABAgMRBBIhBQYxQVETImFxgTKRocHR8CNCUnKx4WIUgvEHM1Nzkv/EABkBAQEBAQEBAAAAAAAAAAAAAAACAQMEBf/EACARAQEAAgICAwEBAAAAAAAAAAABAhEDIQRREjFBYYH/2gAMAwEAAhEDEQA/ALxAAAAAAAAAAAAwBkHhjcVChTdSd7KySirylJu0YxXOTbSS8SG4jHbUxzzUMRDCUneyjCDs78O1lfO/GMVHo3xeW6bJtOQR/d3BY2lK+IxX+ojka1d25uV0/ZSVldaEgEuyzQADWAAAAAAAAAAAAAAAAAAAAAAAABhtLV6JcX4GTW2hR7WhVp5nHtKU4ZlxjmTV/iBycXvfgqUsrdWXjCm5R830XidLZ+1cPiYxlTnfPHNFSjKEpR6pS4rxRC9hxxFGNSjicPQnUjJZq0aam6kLJKeW13HwV7a6Hahs+bp5qXY1KUnnyx1g5fqWt4y8U0yJauyJOYOfsbtsku1Ul33kUpZ5Rp2Vk5WTet9XrqdEtCH/APUPESgsJ+JKjHtaks8Wl+JkyxTb4XU5/wDJsbNw+GqKFsRSlolCMakdFySVzs7Y2dDFUnCSTXFXV1che0NzaVKnUnTpRpVoxc6dSGWMcy1SnZaxfB68yLuXa5qzVTihhMnM2kRvYe8VJUqdKvLJV9lKWspaXS63XD0JBQxNOorwkpfyvQtD1AAAAAAAAAAAAAAAAAAAAAAAAAAA+ZxurH0AOPjcI3xjmSd0+DT6prVMjksTXwO0FPPOeHxS70XHWNWC1Ttxbim0+sfEnTKt393hqf6jsaSyKOuZaNxfHU58lmM29XicGXPn8IsdbTw17drTv0zJM24tNXTTT1TWqKFoYhqSk5tyvfTr9otPczaaq0oxb43t4TXFeq1J4+X5XTv5ngXx5LLtKCF/9S9tV8Jhoqivaac5WvaN3b+GTMjG+eB/1FCcGuMHFPx4r4pHowsmUtfNs3NKXweJqZo1HNupGSkn0kndMtvZe1Jyo069JJtpOUbxV1dZotvhwaKiwkFTqyhNpZL8bPVcLln7ErxShBRUU496KVkn0O/lcmOWpPtz4eOy2/iwkzJp7LqZqSTd3DuvyXD4WNw8zqAAAAAAAAAAAAAAAAAAAAAAAAAADDK3382PKclOnG8lJRtzcXw+fuLJObtbDKUb24aPyI5MflNPR4vkZcHJM8VQwwLoyjns4t2lo+PXyJHu/ieyqSS7qi4yT4JST/s5W9vaYRZotpZ8jejyxl+ZX91/8jy2Hju0mqc5XjXpuKbSTWnd18k/gcscJPp6+Xy8+WX597XHh6qqQjNcJK/9GrtWjnpu3Q4+5m0HKE8PN/iUXlfjbg/VWfvJLJXO75qkN6t2s2InOHdlL8RLlm5rw1OVsPa1WlOEs07Kd5wcnZu/euuvEtfejA/mS1V/o/kVBtSk6WJlpZVG5f7/AM31MuVvVdNTW4u3YOMTyO941Elfx/K/l6kgKt3G2lnpui33ocOuXk/R/IszCVu0pxlza18JLRjGoyj2ABSQAAAAAAAAAAAAAAAAwZAAAAAAAPmaurH0YAg2+OylWpVIPnFxv8U/4ZU+zcTUpzyPSdGXulGWvxsX7tnDqUb9Vlfy+/Eo/fTAPC4tVVpGppL9y4+9fwyNOsu4nmxsb+LSxMNM0Yxn5cr+TuixqVRTipLhJXKU3XxialSb0avHyfH46lobq47tKbpyfeg7fX6+8Ssyn63trYdTpvyfu5lP70YB99W79OWaPi19V/JdtSN0yvN8MBlnmto9H8vhp6DIwv4gW7+0OwrQqa2vaX7Hx+/AunYOKUtL3U1mj+5cferP0KMxVLsa0lwi3mXzLF3E2m50VH89BrL4w/L8Lx9DP6WLIB805qUVJcGk15M+jo5gAAAAAAAAAAAAAAAAAAAAAAAAAA8q9NSi0+asVzv7sbt6E1bvLVf+yPD3/Mspo4228Ipxf+St/uXD78CarGqE2DipU5p/od9dHbmi0NjY/s6tKqmrTyxlr/8AL+RENqbBp4etOvqlnvlulFtvVdVzZ1tnVsLZRUZpNJZuNpa68dErv/ki5Tb0Y8OeWFyk6W5CalFNcGro4W8uB7WlKy1tp58vp6n3uxjnUpunL26bafmuP19Tq4qmpRafQ6fceb6qk9pbPjWy62s+POx1t3sXRwj6K6TlHvK6dsz+HxPfefAOnKdm1Gbei0fevdL1TONsel3lSnaz0XLXx9LnHL5fj3cM4bLeTf8Ai39k1rxcf06r9r/u50CN7Jr5XBvlo/2vj9SSHXG9PFlNUABSQAAAAAAAAAAAAAAAAAAAAAAAGDxxFLNFr7TPcw0BW++2zXUgnHuvNd+dmrHA3ap/iulUdqkYtwtzX9fNFmbcwaqRkv1JteEl9r3FZbTpzw9WNaN1KnLvWWrt7S8fqkcvjNvVj5Gcw+EvSV7JxkqOJUmmlJ5ZdLrg/VaE7TUldapq68iupVs8adSCvGort3Xd0089SYbt43taWV+1DR/f3xKx66cc5vtyN8Nn9pTlbR24+Gl/kysIVZ06uraadtXfVO8WvUvDatBTpvS9v45/C5T29OD7LEN2VpXT0t7vgzLO245daTXYeMVSEXykr/VEx2fVzU11j3X8n7iqt0Mc+9Tb1i8y8etv59UWJsmvaS6S7vr+X5r1Nn2mu0AC0AAAAAAAAAAAAAAAAAAAAAAAABgyANfF0s0X14rzIHvPgNcyWk17pLmWGzhbdwSqRnHqs0fPn9+JNbEB3ZxFu0wzvdXnTb1VuiXh4ckiQ7DxU6FSMpWTbyztwfj8SJbRjLD1oVktYSvbw4ST/n0RIql5uFSLi6co3a55rrg/CzXqTVz0sN2lHqmror7ffZ2aEml7OqVr8OHwuvQl27uNVWjlbvKGnoee8GEzwbXNW9eX34lXuJnVU1srFujWjJtLK1e3/jfF+nyLP2XWukr/AHyKw2vhuwrSXBZrpWd3F/fwJdunjs1OKb1h3H5Lh8Le8lSzMPVzwUuq18+Z6nM2VW4x/Usy/cuJ0y5dooADWAAAAAAAAAAAAAAAAAAAAAAAABr4ynmj4rX6o2DDQFc7z4BKUmuE1mv4o5m7tZyp1cLfJKKbpPRtJ35NW0+RONvYHPCStrHvw+nyK4xjeHrwrR/K7y8Iv2vr6eJC0x2Li3h60MzXe7sraJsmWIpqcGuq4kAmnJqrGd6c4JqNlpJX1UvVqxMN3sb21FJ+1DR342GPoy9q7332e086TutHpdJc177nD3XxfZV1Bt2n3dfC7j817iyt7sApwlo7SXLj98CpMQpUal9U4S6Pk+PpozG/cXBsyu7JrjHVefQkkJKSTXBq68iBbAxueEJL8yT8n0Jns2reLj01X7X/AGbinJuAAtIAAAAAAAAAAAAAAAAAAAAAAAAAANXHUrxv04/t5/fgV7vNs/LKSt3ZXmvF8199Sy2iM7wYLNTlZXlT1j4r/j+CaqIZu5Xz0qmFbyzgm6XVQ5edung+pJNjYx0MQr+zPR+pC8RJ4XEQrR/K++/8H7Xu4+j6kmnBybqxneE4xlGNvZaXJ/ImqnpN9p0VUpvnbVffkVBvZgXTquST1u2+r93Rlr7Bxnb0En7UFlfyInvrs68ZWT01SXTivmjb7Zj10jW5uNtmpNvTvRvzXO33zLH2ZifZl00f7Xx+pTOExDw9eM72ytX5JQfH3fItHZGJTt0aM/rU0Br4Grmguse6/l8DYOjmAAAAAAAAAAAAAAAAAAAAAAAAAAAaePpXWb0fk/7Nw+ZxTTT4NWYorDeLZ+WU4204xXW/FGru/iJVKNTDZslSlrSekn2fLjx4W9GS7ePBuVNytedNtenX3WZAK0nhcRCtFXyvvvh+G/a92j9GQ6JtsTFvD4hJtZJq0nw1fgd3eHC9pTuulm/Pg/f/ACQ+dOo32iqKUGs0E4pOz1Wq82vJLmTDZGJWKw1n7Sjllz8n99BPRfamtu4bs6kuKSb0a68SSbo4/NSUb96m8r9OHwsZ3ywTjJu2qv4LTR6ka3dxXY4lRclafddv1LWPz+Bkbfa5dk4jVdJK3ry+nqdkh2y691a5LMPVzwUuq18+ZWNRlHqACkgAAAAAAAAAAAAAAAAAAAAAAAAAA0NoUU9eUlll8mVxt/AZXODWkeH+UWWnVgpRafNET3gwLqKMkrzi8jXnxZNVjUT3bxM5U3h72lRkmr6t0Hppx1X8xJDsLFTw2IUZuOScVe10rvp4GMDsDDYWSxFWbz2cU3JxjrrZRXHn15n1tOVOafZUqjlH2ZxheF9dL314WZjd/jb3tweaLa/Mr+q4/AgWyN1K+Kq5oyVKlCSfaOLbbTusqvr6liYev/qsJr/3Kas1zuv6ujV2RKrUy0qVoRp27STTd75rKNvJedx+m+m7hNjRpR0lNu3Ftept4LGxoz7ObazyiouzaUnorvleyXmb2RJas0sXhaVS2ZXtJSWrteLur246m6Tt2AedCpmimehTAAAAAAAAAAAAAAAAAAAAAAAAAAADQxlO0k+UtH+5cPh/BvnjiaWaLXqvNGUcjC7JvOpUqy7RTkssH7MYR9nTr9TZrYuhCSp5oZv0319x94qo3FpO2nHoRPZU4yxNaVrxpTUc175qjV9PTK/XwDLUmnZO9rN6PxRjZtKNGE7JXlUlJv8Aj4aHL25tGWHo9tKnJ3lGFKlfLOrUk7Riui8Tu1cLKUFleSVlo+8k+aY01GN4atZ1qSzO0p6QTsrJrV9Xey9TrwrKMFFJylwSWrNOvg5wx2ask6EaMZdsm45ZNtPMv0rTXlm6Xa7eNxVHB0HUSja1opPWcnwV+ZqZ+2vfA05Rgs3HmbJrbPxEq1KFSUcjlG7je9mbIUAAAAAAAAAAAAAAAAAAAAAAAAAAAYaMgDUq4FSftSS6KxHdjurge2jWowmlUbhWp3cpp2s8iTafW3O/KxLTxqYeMnd8fDQCMVcJU2hi6NapGUIYduVGErxTqNWzZWr6dXblppdyqlDKkuJilRjDgj0A1NoYOFenKE4xnCSs4y1TOFgt0cNSnFwpzjGGkVKrKcYq7fdi9L68eNtCUADEYpJJcEZAAAAAAAAAAAAAAAAAAAAAAAAAAAAAAAAAAAAAAAAAAAAAAAAA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5161613"/>
            <a:ext cx="1676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91768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grpId="0" nodeType="clickEffect">
                                  <p:stCondLst>
                                    <p:cond delay="0"/>
                                  </p:stCondLst>
                                  <p:childTnLst>
                                    <p:animRot by="120000">
                                      <p:cBhvr>
                                        <p:cTn id="11" dur="100" fill="hold">
                                          <p:stCondLst>
                                            <p:cond delay="0"/>
                                          </p:stCondLst>
                                        </p:cTn>
                                        <p:tgtEl>
                                          <p:spTgt spid="5">
                                            <p:txEl>
                                              <p:pRg st="0" end="0"/>
                                            </p:txEl>
                                          </p:spTgt>
                                        </p:tgtEl>
                                        <p:attrNameLst>
                                          <p:attrName>r</p:attrName>
                                        </p:attrNameLst>
                                      </p:cBhvr>
                                    </p:animRot>
                                    <p:animRot by="-240000">
                                      <p:cBhvr>
                                        <p:cTn id="12" dur="200" fill="hold">
                                          <p:stCondLst>
                                            <p:cond delay="200"/>
                                          </p:stCondLst>
                                        </p:cTn>
                                        <p:tgtEl>
                                          <p:spTgt spid="5">
                                            <p:txEl>
                                              <p:pRg st="0" end="0"/>
                                            </p:txEl>
                                          </p:spTgt>
                                        </p:tgtEl>
                                        <p:attrNameLst>
                                          <p:attrName>r</p:attrName>
                                        </p:attrNameLst>
                                      </p:cBhvr>
                                    </p:animRot>
                                    <p:animRot by="240000">
                                      <p:cBhvr>
                                        <p:cTn id="13" dur="200" fill="hold">
                                          <p:stCondLst>
                                            <p:cond delay="400"/>
                                          </p:stCondLst>
                                        </p:cTn>
                                        <p:tgtEl>
                                          <p:spTgt spid="5">
                                            <p:txEl>
                                              <p:pRg st="0" end="0"/>
                                            </p:txEl>
                                          </p:spTgt>
                                        </p:tgtEl>
                                        <p:attrNameLst>
                                          <p:attrName>r</p:attrName>
                                        </p:attrNameLst>
                                      </p:cBhvr>
                                    </p:animRot>
                                    <p:animRot by="-240000">
                                      <p:cBhvr>
                                        <p:cTn id="14" dur="200" fill="hold">
                                          <p:stCondLst>
                                            <p:cond delay="600"/>
                                          </p:stCondLst>
                                        </p:cTn>
                                        <p:tgtEl>
                                          <p:spTgt spid="5">
                                            <p:txEl>
                                              <p:pRg st="0" end="0"/>
                                            </p:txEl>
                                          </p:spTgt>
                                        </p:tgtEl>
                                        <p:attrNameLst>
                                          <p:attrName>r</p:attrName>
                                        </p:attrNameLst>
                                      </p:cBhvr>
                                    </p:animRot>
                                    <p:animRot by="120000">
                                      <p:cBhvr>
                                        <p:cTn id="15" dur="200" fill="hold">
                                          <p:stCondLst>
                                            <p:cond delay="80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dirty="0" smtClean="0"/>
              <a:t>Dinamometro dalys:</a:t>
            </a:r>
            <a:endParaRPr lang="en-US" dirty="0"/>
          </a:p>
        </p:txBody>
      </p:sp>
      <p:pic>
        <p:nvPicPr>
          <p:cNvPr id="7171"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2686121" y="1951789"/>
            <a:ext cx="3605788" cy="4651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ight Arrow 19"/>
          <p:cNvSpPr/>
          <p:nvPr/>
        </p:nvSpPr>
        <p:spPr>
          <a:xfrm rot="864965">
            <a:off x="1224283" y="1989984"/>
            <a:ext cx="3241708" cy="873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smtClean="0"/>
              <a:t>Laikiklis</a:t>
            </a:r>
            <a:endParaRPr lang="en-US" sz="2400" b="1" dirty="0"/>
          </a:p>
        </p:txBody>
      </p:sp>
      <p:sp>
        <p:nvSpPr>
          <p:cNvPr id="21" name="Left Arrow 20"/>
          <p:cNvSpPr/>
          <p:nvPr/>
        </p:nvSpPr>
        <p:spPr>
          <a:xfrm rot="21182619">
            <a:off x="4566028" y="3028961"/>
            <a:ext cx="3153341" cy="89147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smtClean="0"/>
              <a:t>Rodiklis</a:t>
            </a:r>
            <a:endParaRPr lang="en-US" sz="2400" b="1" dirty="0"/>
          </a:p>
        </p:txBody>
      </p:sp>
      <p:sp>
        <p:nvSpPr>
          <p:cNvPr id="23" name="Right Arrow 22"/>
          <p:cNvSpPr/>
          <p:nvPr/>
        </p:nvSpPr>
        <p:spPr>
          <a:xfrm rot="738517">
            <a:off x="1117005" y="3713378"/>
            <a:ext cx="3175598" cy="9209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smtClean="0"/>
              <a:t>Spyruoklė</a:t>
            </a:r>
            <a:endParaRPr lang="en-US" sz="2400" b="1" dirty="0"/>
          </a:p>
        </p:txBody>
      </p:sp>
      <p:sp>
        <p:nvSpPr>
          <p:cNvPr id="24" name="Left Arrow 23"/>
          <p:cNvSpPr/>
          <p:nvPr/>
        </p:nvSpPr>
        <p:spPr>
          <a:xfrm rot="20866236">
            <a:off x="4583011" y="4073277"/>
            <a:ext cx="3303182" cy="91433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smtClean="0"/>
              <a:t>Matavimo padalos</a:t>
            </a:r>
            <a:endParaRPr lang="en-US" sz="2400" b="1" dirty="0"/>
          </a:p>
        </p:txBody>
      </p:sp>
      <p:sp>
        <p:nvSpPr>
          <p:cNvPr id="25" name="Right Arrow 24"/>
          <p:cNvSpPr/>
          <p:nvPr/>
        </p:nvSpPr>
        <p:spPr>
          <a:xfrm rot="521090">
            <a:off x="595496" y="5184979"/>
            <a:ext cx="3610688" cy="1214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b="1" dirty="0" smtClean="0"/>
              <a:t>Kabliukas (jėgai matuoti)</a:t>
            </a:r>
            <a:endParaRPr lang="en-US" sz="2400" b="1" dirty="0"/>
          </a:p>
        </p:txBody>
      </p:sp>
    </p:spTree>
    <p:extLst>
      <p:ext uri="{BB962C8B-B14F-4D97-AF65-F5344CB8AC3E}">
        <p14:creationId xmlns:p14="http://schemas.microsoft.com/office/powerpoint/2010/main" val="1783402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wipe(down)">
                                      <p:cBhvr>
                                        <p:cTn id="12" dur="500"/>
                                        <p:tgtEl>
                                          <p:spTgt spid="717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animBg="1"/>
      <p:bldP spid="21" grpId="0" animBg="1"/>
      <p:bldP spid="23" grpId="0" animBg="1"/>
      <p:bldP spid="24"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r>
              <a:rPr lang="pt-BR" sz="3200" i="1" dirty="0" smtClean="0">
                <a:latin typeface="Dutch801 XBd BT" pitchFamily="18" charset="0"/>
                <a:cs typeface="Andalus" pitchFamily="18" charset="-78"/>
              </a:rPr>
              <a:t>Cilindriniai </a:t>
            </a:r>
            <a:r>
              <a:rPr lang="pt-BR" sz="3200" i="1" dirty="0">
                <a:latin typeface="Dutch801 XBd BT" pitchFamily="18" charset="0"/>
                <a:cs typeface="Andalus" pitchFamily="18" charset="-78"/>
              </a:rPr>
              <a:t>dinamometrai</a:t>
            </a:r>
            <a:endParaRPr lang="pt-BR" sz="3200" dirty="0">
              <a:latin typeface="Dutch801 XBd BT" pitchFamily="18" charset="0"/>
              <a:cs typeface="Andalus" pitchFamily="18" charset="-78"/>
            </a:endParaRPr>
          </a:p>
          <a:p>
            <a:r>
              <a:rPr lang="pt-BR" sz="3200" i="1" dirty="0" smtClean="0">
                <a:latin typeface="Dutch801 XBd BT" pitchFamily="18" charset="0"/>
                <a:cs typeface="Andalus" pitchFamily="18" charset="-78"/>
              </a:rPr>
              <a:t>Demonstracini</a:t>
            </a:r>
            <a:r>
              <a:rPr lang="lt-LT" sz="3200" i="1" dirty="0" smtClean="0">
                <a:latin typeface="Dutch801 XBd BT" pitchFamily="18" charset="0"/>
                <a:cs typeface="Andalus" pitchFamily="18" charset="-78"/>
              </a:rPr>
              <a:t>ai</a:t>
            </a:r>
            <a:r>
              <a:rPr lang="pt-BR" sz="3200" i="1" dirty="0" smtClean="0">
                <a:latin typeface="Dutch801 XBd BT" pitchFamily="18" charset="0"/>
                <a:cs typeface="Andalus" pitchFamily="18" charset="-78"/>
              </a:rPr>
              <a:t> dinamometra</a:t>
            </a:r>
            <a:r>
              <a:rPr lang="lt-LT" sz="3200" i="1" dirty="0" smtClean="0">
                <a:latin typeface="Dutch801 XBd BT" pitchFamily="18" charset="0"/>
                <a:cs typeface="Andalus" pitchFamily="18" charset="-78"/>
              </a:rPr>
              <a:t>i</a:t>
            </a:r>
            <a:endParaRPr lang="pt-BR" sz="3200" dirty="0">
              <a:latin typeface="Dutch801 XBd BT" pitchFamily="18" charset="0"/>
              <a:cs typeface="Andalus" pitchFamily="18" charset="-78"/>
            </a:endParaRPr>
          </a:p>
          <a:p>
            <a:r>
              <a:rPr lang="lt-LT" sz="3200" i="1" dirty="0" smtClean="0">
                <a:latin typeface="Dutch801 XBd BT" pitchFamily="18" charset="0"/>
                <a:cs typeface="Andalus" pitchFamily="18" charset="-78"/>
              </a:rPr>
              <a:t>Medicininis dinamometras</a:t>
            </a:r>
          </a:p>
          <a:p>
            <a:r>
              <a:rPr lang="lt-LT" sz="3200" i="1" dirty="0" err="1" smtClean="0">
                <a:latin typeface="Dutch801 XBd BT" pitchFamily="18" charset="0"/>
                <a:cs typeface="Andalus" pitchFamily="18" charset="-78"/>
              </a:rPr>
              <a:t>Izaokinetiniai</a:t>
            </a:r>
            <a:r>
              <a:rPr lang="lt-LT" sz="3200" i="1" dirty="0" smtClean="0">
                <a:latin typeface="Dutch801 XBd BT" pitchFamily="18" charset="0"/>
                <a:cs typeface="Andalus" pitchFamily="18" charset="-78"/>
              </a:rPr>
              <a:t> dinamometrai</a:t>
            </a:r>
            <a:r>
              <a:rPr lang="en-US" sz="3200" dirty="0" smtClean="0"/>
              <a:t> </a:t>
            </a:r>
            <a:endParaRPr lang="lt-LT" sz="3200" dirty="0" smtClean="0"/>
          </a:p>
          <a:p>
            <a:r>
              <a:rPr lang="lt-LT" sz="3200" i="1" dirty="0" smtClean="0">
                <a:latin typeface="Dutch801 XBd BT" pitchFamily="18" charset="0"/>
                <a:cs typeface="Andalus" pitchFamily="18" charset="-78"/>
              </a:rPr>
              <a:t>Suspaudimo</a:t>
            </a:r>
            <a:r>
              <a:rPr lang="lt-LT" sz="3200" dirty="0" smtClean="0">
                <a:latin typeface="Dutch801 XBd BT" pitchFamily="18" charset="0"/>
                <a:cs typeface="Andalus" pitchFamily="18" charset="-78"/>
              </a:rPr>
              <a:t> </a:t>
            </a:r>
            <a:r>
              <a:rPr lang="lt-LT" sz="3200" i="1" dirty="0" smtClean="0">
                <a:latin typeface="Dutch801 XBd BT" pitchFamily="18" charset="0"/>
                <a:cs typeface="Andalus" pitchFamily="18" charset="-78"/>
              </a:rPr>
              <a:t>dinamometrai</a:t>
            </a:r>
            <a:endParaRPr lang="en-US" sz="3200" i="1" dirty="0" smtClean="0">
              <a:latin typeface="Dutch801 XBd BT" pitchFamily="18" charset="0"/>
              <a:cs typeface="Andalus" pitchFamily="18" charset="-78"/>
            </a:endParaRPr>
          </a:p>
          <a:p>
            <a:r>
              <a:rPr lang="en-US" sz="3200" i="1" dirty="0" err="1" smtClean="0">
                <a:latin typeface="Dutch801 XBd BT" pitchFamily="18" charset="0"/>
                <a:cs typeface="Andalus" pitchFamily="18" charset="-78"/>
              </a:rPr>
              <a:t>Savadarbiai</a:t>
            </a:r>
            <a:r>
              <a:rPr lang="en-US" sz="3200" i="1" dirty="0" smtClean="0">
                <a:latin typeface="Dutch801 XBd BT" pitchFamily="18" charset="0"/>
                <a:cs typeface="Andalus" pitchFamily="18" charset="-78"/>
              </a:rPr>
              <a:t> </a:t>
            </a:r>
            <a:r>
              <a:rPr lang="en-US" sz="3200" i="1" dirty="0" err="1" smtClean="0">
                <a:latin typeface="Dutch801 XBd BT" pitchFamily="18" charset="0"/>
                <a:cs typeface="Andalus" pitchFamily="18" charset="-78"/>
              </a:rPr>
              <a:t>dinamometrai</a:t>
            </a:r>
            <a:endParaRPr lang="lt-LT" sz="3200" i="1" dirty="0" smtClean="0">
              <a:latin typeface="Dutch801 XBd BT" pitchFamily="18" charset="0"/>
              <a:cs typeface="Andalus" pitchFamily="18" charset="-78"/>
            </a:endParaRPr>
          </a:p>
          <a:p>
            <a:pPr marL="0" indent="0">
              <a:buNone/>
            </a:pPr>
            <a:endParaRPr lang="en-US" dirty="0">
              <a:latin typeface="Dutch801 XBd BT" pitchFamily="18" charset="0"/>
              <a:cs typeface="Andalus" pitchFamily="18" charset="-78"/>
            </a:endParaRPr>
          </a:p>
        </p:txBody>
      </p:sp>
      <p:sp>
        <p:nvSpPr>
          <p:cNvPr id="7" name="Title 6"/>
          <p:cNvSpPr>
            <a:spLocks noGrp="1"/>
          </p:cNvSpPr>
          <p:nvPr>
            <p:ph type="title"/>
          </p:nvPr>
        </p:nvSpPr>
        <p:spPr/>
        <p:txBody>
          <a:bodyPr/>
          <a:lstStyle/>
          <a:p>
            <a:r>
              <a:rPr lang="lt-LT" dirty="0" smtClean="0"/>
              <a:t>Dinamometrų rūšys:</a:t>
            </a:r>
            <a:endParaRPr lang="en-US" dirty="0"/>
          </a:p>
        </p:txBody>
      </p:sp>
    </p:spTree>
    <p:extLst>
      <p:ext uri="{BB962C8B-B14F-4D97-AF65-F5344CB8AC3E}">
        <p14:creationId xmlns:p14="http://schemas.microsoft.com/office/powerpoint/2010/main" val="63045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 fill="hold"/>
                                        <p:tgtEl>
                                          <p:spTgt spid="7"/>
                                        </p:tgtEl>
                                        <p:attrNameLst>
                                          <p:attrName>style.color</p:attrName>
                                        </p:attrNameLst>
                                      </p:cBhvr>
                                      <p:by>
                                        <p:hsl h="0" s="12549" l="25098"/>
                                      </p:by>
                                    </p:animClr>
                                    <p:animClr clrSpc="hsl" dir="cw">
                                      <p:cBhvr>
                                        <p:cTn id="7" dur="500" fill="hold"/>
                                        <p:tgtEl>
                                          <p:spTgt spid="7"/>
                                        </p:tgtEl>
                                        <p:attrNameLst>
                                          <p:attrName>fillcolor</p:attrName>
                                        </p:attrNameLst>
                                      </p:cBhvr>
                                      <p:by>
                                        <p:hsl h="0" s="12549" l="25098"/>
                                      </p:by>
                                    </p:animClr>
                                    <p:animClr clrSpc="hsl" dir="cw">
                                      <p:cBhvr>
                                        <p:cTn id="8" dur="500" fill="hold"/>
                                        <p:tgtEl>
                                          <p:spTgt spid="7"/>
                                        </p:tgtEl>
                                        <p:attrNameLst>
                                          <p:attrName>stroke.color</p:attrName>
                                        </p:attrNameLst>
                                      </p:cBhvr>
                                      <p:by>
                                        <p:hsl h="0" s="12549" l="25098"/>
                                      </p:by>
                                    </p:animClr>
                                    <p:set>
                                      <p:cBhvr>
                                        <p:cTn id="9" dur="500" fill="hold"/>
                                        <p:tgtEl>
                                          <p:spTgt spid="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 calcmode="lin" valueType="num">
                                      <p:cBhvr additive="base">
                                        <p:cTn id="20"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 calcmode="lin" valueType="num">
                                      <p:cBhvr additive="base">
                                        <p:cTn id="26"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 calcmode="lin" valueType="num">
                                      <p:cBhvr additive="base">
                                        <p:cTn id="32"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 calcmode="lin" valueType="num">
                                      <p:cBhvr additive="base">
                                        <p:cTn id="38"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txEl>
                                              <p:pRg st="5" end="5"/>
                                            </p:txEl>
                                          </p:spTgt>
                                        </p:tgtEl>
                                        <p:attrNameLst>
                                          <p:attrName>style.visibility</p:attrName>
                                        </p:attrNameLst>
                                      </p:cBhvr>
                                      <p:to>
                                        <p:strVal val="visible"/>
                                      </p:to>
                                    </p:set>
                                    <p:anim calcmode="lin" valueType="num">
                                      <p:cBhvr additive="base">
                                        <p:cTn id="44"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Cilindriniai dinamometrai</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01585">
            <a:off x="960831" y="2411753"/>
            <a:ext cx="1905000" cy="2451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59250">
            <a:off x="5861866" y="2313370"/>
            <a:ext cx="1990725"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343040"/>
            <a:ext cx="17145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01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fade">
                                      <p:cBhvr>
                                        <p:cTn id="14" dur="1000"/>
                                        <p:tgtEl>
                                          <p:spTgt spid="5122"/>
                                        </p:tgtEl>
                                      </p:cBhvr>
                                    </p:animEffect>
                                    <p:anim calcmode="lin" valueType="num">
                                      <p:cBhvr>
                                        <p:cTn id="15" dur="1000" fill="hold"/>
                                        <p:tgtEl>
                                          <p:spTgt spid="5122"/>
                                        </p:tgtEl>
                                        <p:attrNameLst>
                                          <p:attrName>ppt_x</p:attrName>
                                        </p:attrNameLst>
                                      </p:cBhvr>
                                      <p:tavLst>
                                        <p:tav tm="0">
                                          <p:val>
                                            <p:strVal val="#ppt_x"/>
                                          </p:val>
                                        </p:tav>
                                        <p:tav tm="100000">
                                          <p:val>
                                            <p:strVal val="#ppt_x"/>
                                          </p:val>
                                        </p:tav>
                                      </p:tavLst>
                                    </p:anim>
                                    <p:anim calcmode="lin" valueType="num">
                                      <p:cBhvr>
                                        <p:cTn id="16"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24"/>
                                        </p:tgtEl>
                                        <p:attrNameLst>
                                          <p:attrName>style.visibility</p:attrName>
                                        </p:attrNameLst>
                                      </p:cBhvr>
                                      <p:to>
                                        <p:strVal val="visible"/>
                                      </p:to>
                                    </p:set>
                                    <p:animEffect transition="in" filter="fade">
                                      <p:cBhvr>
                                        <p:cTn id="21" dur="1000"/>
                                        <p:tgtEl>
                                          <p:spTgt spid="5124"/>
                                        </p:tgtEl>
                                      </p:cBhvr>
                                    </p:animEffect>
                                    <p:anim calcmode="lin" valueType="num">
                                      <p:cBhvr>
                                        <p:cTn id="22" dur="1000" fill="hold"/>
                                        <p:tgtEl>
                                          <p:spTgt spid="5124"/>
                                        </p:tgtEl>
                                        <p:attrNameLst>
                                          <p:attrName>ppt_x</p:attrName>
                                        </p:attrNameLst>
                                      </p:cBhvr>
                                      <p:tavLst>
                                        <p:tav tm="0">
                                          <p:val>
                                            <p:strVal val="#ppt_x"/>
                                          </p:val>
                                        </p:tav>
                                        <p:tav tm="100000">
                                          <p:val>
                                            <p:strVal val="#ppt_x"/>
                                          </p:val>
                                        </p:tav>
                                      </p:tavLst>
                                    </p:anim>
                                    <p:anim calcmode="lin" valueType="num">
                                      <p:cBhvr>
                                        <p:cTn id="23" dur="1000" fill="hold"/>
                                        <p:tgtEl>
                                          <p:spTgt spid="51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1000"/>
                                        <p:tgtEl>
                                          <p:spTgt spid="5123"/>
                                        </p:tgtEl>
                                      </p:cBhvr>
                                    </p:animEffect>
                                    <p:anim calcmode="lin" valueType="num">
                                      <p:cBhvr>
                                        <p:cTn id="29" dur="1000" fill="hold"/>
                                        <p:tgtEl>
                                          <p:spTgt spid="5123"/>
                                        </p:tgtEl>
                                        <p:attrNameLst>
                                          <p:attrName>ppt_x</p:attrName>
                                        </p:attrNameLst>
                                      </p:cBhvr>
                                      <p:tavLst>
                                        <p:tav tm="0">
                                          <p:val>
                                            <p:strVal val="#ppt_x"/>
                                          </p:val>
                                        </p:tav>
                                        <p:tav tm="100000">
                                          <p:val>
                                            <p:strVal val="#ppt_x"/>
                                          </p:val>
                                        </p:tav>
                                      </p:tavLst>
                                    </p:anim>
                                    <p:anim calcmode="lin" valueType="num">
                                      <p:cBhvr>
                                        <p:cTn id="30"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05200" y="2590800"/>
            <a:ext cx="1889924" cy="2462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066800" y="533400"/>
            <a:ext cx="7414710" cy="1143000"/>
          </a:xfrm>
        </p:spPr>
        <p:txBody>
          <a:bodyPr>
            <a:normAutofit fontScale="90000"/>
          </a:bodyPr>
          <a:lstStyle/>
          <a:p>
            <a:r>
              <a:rPr lang="lt-LT" dirty="0" smtClean="0"/>
              <a:t>Demonstraciniai dinamometrai</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9124">
            <a:off x="739052" y="2452635"/>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16029">
            <a:off x="5918278" y="2564074"/>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912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146"/>
                                        </p:tgtEl>
                                        <p:attrNameLst>
                                          <p:attrName>style.visibility</p:attrName>
                                        </p:attrNameLst>
                                      </p:cBhvr>
                                      <p:to>
                                        <p:strVal val="visible"/>
                                      </p:to>
                                    </p:set>
                                    <p:animEffect transition="in" filter="randombar(horizontal)">
                                      <p:cBhvr>
                                        <p:cTn id="25" dur="500"/>
                                        <p:tgtEl>
                                          <p:spTgt spid="6146"/>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6147"/>
                                        </p:tgtEl>
                                        <p:attrNameLst>
                                          <p:attrName>style.visibility</p:attrName>
                                        </p:attrNameLst>
                                      </p:cBhvr>
                                      <p:to>
                                        <p:strVal val="visible"/>
                                      </p:to>
                                    </p:set>
                                    <p:animEffect transition="in" filter="randombar(horizontal)">
                                      <p:cBhvr>
                                        <p:cTn id="30" dur="500"/>
                                        <p:tgtEl>
                                          <p:spTgt spid="6147"/>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6148"/>
                                        </p:tgtEl>
                                        <p:attrNameLst>
                                          <p:attrName>style.visibility</p:attrName>
                                        </p:attrNameLst>
                                      </p:cBhvr>
                                      <p:to>
                                        <p:strVal val="visible"/>
                                      </p:to>
                                    </p:set>
                                    <p:animEffect transition="in" filter="randombar(horizontal)">
                                      <p:cBhvr>
                                        <p:cTn id="35"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Medicininiai dinamometrai</a:t>
            </a:r>
            <a:endParaRPr lang="en-U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42042">
            <a:off x="235129" y="2402759"/>
            <a:ext cx="3505200" cy="1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391417">
            <a:off x="5151842" y="2652557"/>
            <a:ext cx="3785545" cy="164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541507"/>
            <a:ext cx="29432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131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195"/>
                                        </p:tgtEl>
                                        <p:attrNameLst>
                                          <p:attrName>style.visibility</p:attrName>
                                        </p:attrNameLst>
                                      </p:cBhvr>
                                      <p:to>
                                        <p:strVal val="visible"/>
                                      </p:to>
                                    </p:set>
                                    <p:anim calcmode="lin" valueType="num">
                                      <p:cBhvr additive="base">
                                        <p:cTn id="14" dur="500" fill="hold"/>
                                        <p:tgtEl>
                                          <p:spTgt spid="8195"/>
                                        </p:tgtEl>
                                        <p:attrNameLst>
                                          <p:attrName>ppt_x</p:attrName>
                                        </p:attrNameLst>
                                      </p:cBhvr>
                                      <p:tavLst>
                                        <p:tav tm="0">
                                          <p:val>
                                            <p:strVal val="#ppt_x"/>
                                          </p:val>
                                        </p:tav>
                                        <p:tav tm="100000">
                                          <p:val>
                                            <p:strVal val="#ppt_x"/>
                                          </p:val>
                                        </p:tav>
                                      </p:tavLst>
                                    </p:anim>
                                    <p:anim calcmode="lin" valueType="num">
                                      <p:cBhvr additive="base">
                                        <p:cTn id="15" dur="500" fill="hold"/>
                                        <p:tgtEl>
                                          <p:spTgt spid="819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243"/>
                                        </p:tgtEl>
                                        <p:attrNameLst>
                                          <p:attrName>style.visibility</p:attrName>
                                        </p:attrNameLst>
                                      </p:cBhvr>
                                      <p:to>
                                        <p:strVal val="visible"/>
                                      </p:to>
                                    </p:set>
                                    <p:anim calcmode="lin" valueType="num">
                                      <p:cBhvr additive="base">
                                        <p:cTn id="20" dur="500" fill="hold"/>
                                        <p:tgtEl>
                                          <p:spTgt spid="10243"/>
                                        </p:tgtEl>
                                        <p:attrNameLst>
                                          <p:attrName>ppt_x</p:attrName>
                                        </p:attrNameLst>
                                      </p:cBhvr>
                                      <p:tavLst>
                                        <p:tav tm="0">
                                          <p:val>
                                            <p:strVal val="#ppt_x"/>
                                          </p:val>
                                        </p:tav>
                                        <p:tav tm="100000">
                                          <p:val>
                                            <p:strVal val="#ppt_x"/>
                                          </p:val>
                                        </p:tav>
                                      </p:tavLst>
                                    </p:anim>
                                    <p:anim calcmode="lin" valueType="num">
                                      <p:cBhvr additive="base">
                                        <p:cTn id="21"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244"/>
                                        </p:tgtEl>
                                        <p:attrNameLst>
                                          <p:attrName>style.visibility</p:attrName>
                                        </p:attrNameLst>
                                      </p:cBhvr>
                                      <p:to>
                                        <p:strVal val="visible"/>
                                      </p:to>
                                    </p:set>
                                    <p:anim calcmode="lin" valueType="num">
                                      <p:cBhvr additive="base">
                                        <p:cTn id="26" dur="500" fill="hold"/>
                                        <p:tgtEl>
                                          <p:spTgt spid="10244"/>
                                        </p:tgtEl>
                                        <p:attrNameLst>
                                          <p:attrName>ppt_x</p:attrName>
                                        </p:attrNameLst>
                                      </p:cBhvr>
                                      <p:tavLst>
                                        <p:tav tm="0">
                                          <p:val>
                                            <p:strVal val="#ppt_x"/>
                                          </p:val>
                                        </p:tav>
                                        <p:tav tm="100000">
                                          <p:val>
                                            <p:strVal val="#ppt_x"/>
                                          </p:val>
                                        </p:tav>
                                      </p:tavLst>
                                    </p:anim>
                                    <p:anim calcmode="lin" valueType="num">
                                      <p:cBhvr additive="base">
                                        <p:cTn id="27"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dirty="0" smtClean="0"/>
              <a:t>Suspaudimo dinamometrai</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42841">
            <a:off x="256309" y="2286001"/>
            <a:ext cx="3543300" cy="2357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429829">
            <a:off x="6208105" y="2351927"/>
            <a:ext cx="2794000" cy="2394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8187" y="3733800"/>
            <a:ext cx="2094184" cy="1795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275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animEffect transition="in" filter="barn(inVertical)">
                                      <p:cBhvr>
                                        <p:cTn id="13" dur="500"/>
                                        <p:tgtEl>
                                          <p:spTgt spid="819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220"/>
                                        </p:tgtEl>
                                        <p:attrNameLst>
                                          <p:attrName>style.visibility</p:attrName>
                                        </p:attrNameLst>
                                      </p:cBhvr>
                                      <p:to>
                                        <p:strVal val="visible"/>
                                      </p:to>
                                    </p:set>
                                    <p:animEffect transition="in" filter="barn(inVertical)">
                                      <p:cBhvr>
                                        <p:cTn id="18" dur="500"/>
                                        <p:tgtEl>
                                          <p:spTgt spid="922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9219"/>
                                        </p:tgtEl>
                                        <p:attrNameLst>
                                          <p:attrName>style.visibility</p:attrName>
                                        </p:attrNameLst>
                                      </p:cBhvr>
                                      <p:to>
                                        <p:strVal val="visible"/>
                                      </p:to>
                                    </p:set>
                                    <p:animEffect transition="in" filter="barn(inVertical)">
                                      <p:cBhvr>
                                        <p:cTn id="23"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dirty="0" err="1" smtClean="0"/>
              <a:t>Izaokinetiniai</a:t>
            </a:r>
            <a:r>
              <a:rPr lang="lt-LT" dirty="0" smtClean="0"/>
              <a:t> dinamometrai</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3343">
            <a:off x="199617" y="2325252"/>
            <a:ext cx="3048000" cy="223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381275">
            <a:off x="5706406" y="2388452"/>
            <a:ext cx="3218333" cy="2228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689" y="3509909"/>
            <a:ext cx="2212051" cy="2212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901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heel(1)">
                                      <p:cBhvr>
                                        <p:cTn id="12" dur="20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8195"/>
                                        </p:tgtEl>
                                        <p:attrNameLst>
                                          <p:attrName>style.visibility</p:attrName>
                                        </p:attrNameLst>
                                      </p:cBhvr>
                                      <p:to>
                                        <p:strVal val="visible"/>
                                      </p:to>
                                    </p:set>
                                    <p:animEffect transition="in" filter="wheel(1)">
                                      <p:cBhvr>
                                        <p:cTn id="17" dur="2000"/>
                                        <p:tgtEl>
                                          <p:spTgt spid="819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8194"/>
                                        </p:tgtEl>
                                        <p:attrNameLst>
                                          <p:attrName>style.visibility</p:attrName>
                                        </p:attrNameLst>
                                      </p:cBhvr>
                                      <p:to>
                                        <p:strVal val="visible"/>
                                      </p:to>
                                    </p:set>
                                    <p:animEffect transition="in" filter="wheel(1)">
                                      <p:cBhvr>
                                        <p:cTn id="2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Savadarbiai</a:t>
            </a:r>
            <a:r>
              <a:rPr lang="en-US" dirty="0" smtClean="0"/>
              <a:t> </a:t>
            </a:r>
            <a:r>
              <a:rPr lang="en-US" dirty="0" err="1" smtClean="0"/>
              <a:t>dinamometrai</a:t>
            </a:r>
            <a:endParaRPr lang="en-US" dirty="0"/>
          </a:p>
        </p:txBody>
      </p:sp>
      <p:pic>
        <p:nvPicPr>
          <p:cNvPr id="1026" name="Picture 2" descr="C:\Users\Jonas\Desktop\fizika\DSC_005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rot="4423830">
            <a:off x="5852667" y="2749170"/>
            <a:ext cx="3689278" cy="193739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onas\Desktop\fizika\DSC_0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191330">
            <a:off x="-350209" y="2798553"/>
            <a:ext cx="3472937" cy="18772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onas\Desktop\fizika\DSC_00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2850481" y="3169319"/>
            <a:ext cx="3341345" cy="1879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3285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barn(inVertic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barn(inVertical)">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barn(inVertical)">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981200"/>
            <a:ext cx="7745505" cy="4457253"/>
          </a:xfrm>
        </p:spPr>
        <p:txBody>
          <a:bodyPr>
            <a:normAutofit/>
          </a:bodyPr>
          <a:lstStyle/>
          <a:p>
            <a:pPr marL="0" indent="0" algn="ctr">
              <a:buNone/>
            </a:pPr>
            <a:r>
              <a:rPr lang="lt-LT" sz="2800" dirty="0"/>
              <a:t>Dinamometrai plačiai naudojami įvairiose </a:t>
            </a:r>
            <a:r>
              <a:rPr lang="lt-LT" sz="2800" dirty="0" smtClean="0"/>
              <a:t>sferose:</a:t>
            </a:r>
          </a:p>
          <a:p>
            <a:pPr>
              <a:buFont typeface="Wingdings" panose="05000000000000000000" pitchFamily="2" charset="2"/>
              <a:buChar char="v"/>
            </a:pPr>
            <a:r>
              <a:rPr lang="lt-LT" dirty="0" smtClean="0"/>
              <a:t>Matuojant suspaudimo, </a:t>
            </a:r>
            <a:r>
              <a:rPr lang="lt-LT" dirty="0"/>
              <a:t>sukandimo ir smūgio jėgą sporto </a:t>
            </a:r>
            <a:r>
              <a:rPr lang="lt-LT" dirty="0" smtClean="0"/>
              <a:t>srityje </a:t>
            </a:r>
            <a:endParaRPr lang="lt-LT" dirty="0" smtClean="0"/>
          </a:p>
          <a:p>
            <a:pPr>
              <a:buFont typeface="Wingdings" panose="05000000000000000000" pitchFamily="2" charset="2"/>
              <a:buChar char="v"/>
            </a:pPr>
            <a:r>
              <a:rPr lang="lt-LT" dirty="0" smtClean="0"/>
              <a:t>Medicinoje</a:t>
            </a:r>
            <a:endParaRPr lang="lt-LT" dirty="0" smtClean="0"/>
          </a:p>
          <a:p>
            <a:pPr>
              <a:buFont typeface="Wingdings" panose="05000000000000000000" pitchFamily="2" charset="2"/>
              <a:buChar char="v"/>
            </a:pPr>
            <a:r>
              <a:rPr lang="lt-LT" dirty="0" smtClean="0"/>
              <a:t>Tyrinėjant </a:t>
            </a:r>
            <a:r>
              <a:rPr lang="lt-LT" dirty="0"/>
              <a:t>gyvūnų </a:t>
            </a:r>
            <a:r>
              <a:rPr lang="lt-LT" dirty="0" smtClean="0"/>
              <a:t>gebėjimus</a:t>
            </a:r>
            <a:endParaRPr lang="lt-LT" dirty="0" smtClean="0"/>
          </a:p>
          <a:p>
            <a:pPr>
              <a:buFont typeface="Wingdings" panose="05000000000000000000" pitchFamily="2" charset="2"/>
              <a:buChar char="v"/>
            </a:pPr>
            <a:r>
              <a:rPr lang="lt-LT" dirty="0" smtClean="0"/>
              <a:t>Karinėje </a:t>
            </a:r>
            <a:r>
              <a:rPr lang="lt-LT" dirty="0" smtClean="0"/>
              <a:t>pramonėje </a:t>
            </a:r>
            <a:endParaRPr lang="lt-LT" dirty="0" smtClean="0"/>
          </a:p>
          <a:p>
            <a:pPr>
              <a:buFont typeface="Wingdings" panose="05000000000000000000" pitchFamily="2" charset="2"/>
              <a:buChar char="v"/>
            </a:pPr>
            <a:r>
              <a:rPr lang="lt-LT" dirty="0" smtClean="0"/>
              <a:t>Kosminėse </a:t>
            </a:r>
            <a:r>
              <a:rPr lang="lt-LT" dirty="0" smtClean="0"/>
              <a:t>technologijose</a:t>
            </a:r>
            <a:endParaRPr lang="lt-LT" dirty="0" smtClean="0"/>
          </a:p>
          <a:p>
            <a:pPr>
              <a:buFont typeface="Wingdings" panose="05000000000000000000" pitchFamily="2" charset="2"/>
              <a:buChar char="v"/>
            </a:pPr>
            <a:r>
              <a:rPr lang="lt-LT" dirty="0" err="1" smtClean="0"/>
              <a:t>Automechanikoje</a:t>
            </a:r>
            <a:r>
              <a:rPr lang="lt-LT" dirty="0" smtClean="0"/>
              <a:t> </a:t>
            </a:r>
            <a:endParaRPr lang="lt-LT" dirty="0" smtClean="0"/>
          </a:p>
          <a:p>
            <a:pPr>
              <a:buFont typeface="Wingdings" panose="05000000000000000000" pitchFamily="2" charset="2"/>
              <a:buChar char="v"/>
            </a:pPr>
            <a:r>
              <a:rPr lang="lt-LT" dirty="0" smtClean="0"/>
              <a:t>Ir </a:t>
            </a:r>
            <a:r>
              <a:rPr lang="lt-LT" dirty="0"/>
              <a:t>daugelyje kitų </a:t>
            </a:r>
            <a:r>
              <a:rPr lang="lt-LT" dirty="0" smtClean="0"/>
              <a:t>sričių</a:t>
            </a:r>
            <a:endParaRPr lang="en-US" dirty="0"/>
          </a:p>
          <a:p>
            <a:pPr marL="0" indent="0">
              <a:buNone/>
            </a:pPr>
            <a:endParaRPr lang="lt-LT" sz="2800" dirty="0" smtClean="0"/>
          </a:p>
          <a:p>
            <a:pPr marL="0" indent="0" algn="ctr">
              <a:buNone/>
            </a:pPr>
            <a:endParaRPr lang="en-US" sz="2800" dirty="0"/>
          </a:p>
        </p:txBody>
      </p:sp>
      <p:sp>
        <p:nvSpPr>
          <p:cNvPr id="3" name="Title 2"/>
          <p:cNvSpPr>
            <a:spLocks noGrp="1"/>
          </p:cNvSpPr>
          <p:nvPr>
            <p:ph type="title"/>
          </p:nvPr>
        </p:nvSpPr>
        <p:spPr/>
        <p:txBody>
          <a:bodyPr/>
          <a:lstStyle/>
          <a:p>
            <a:r>
              <a:rPr lang="lt-LT" dirty="0" smtClean="0"/>
              <a:t>Dinamometrų panaudojimas</a:t>
            </a:r>
            <a:endParaRPr lang="en-US" dirty="0"/>
          </a:p>
        </p:txBody>
      </p:sp>
    </p:spTree>
    <p:extLst>
      <p:ext uri="{BB962C8B-B14F-4D97-AF65-F5344CB8AC3E}">
        <p14:creationId xmlns:p14="http://schemas.microsoft.com/office/powerpoint/2010/main" val="24093122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wipe(down)">
                                      <p:cBhvr>
                                        <p:cTn id="30" dur="580">
                                          <p:stCondLst>
                                            <p:cond delay="0"/>
                                          </p:stCondLst>
                                        </p:cTn>
                                        <p:tgtEl>
                                          <p:spTgt spid="2">
                                            <p:txEl>
                                              <p:pRg st="1" end="1"/>
                                            </p:txEl>
                                          </p:spTgt>
                                        </p:tgtEl>
                                      </p:cBhvr>
                                    </p:animEffect>
                                    <p:anim calcmode="lin" valueType="num">
                                      <p:cBhvr>
                                        <p:cTn id="31"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xEl>
                                              <p:pRg st="1" end="1"/>
                                            </p:txEl>
                                          </p:spTgt>
                                        </p:tgtEl>
                                      </p:cBhvr>
                                      <p:to x="100000" y="60000"/>
                                    </p:animScale>
                                    <p:animScale>
                                      <p:cBhvr>
                                        <p:cTn id="37" dur="166" decel="50000">
                                          <p:stCondLst>
                                            <p:cond delay="676"/>
                                          </p:stCondLst>
                                        </p:cTn>
                                        <p:tgtEl>
                                          <p:spTgt spid="2">
                                            <p:txEl>
                                              <p:pRg st="1" end="1"/>
                                            </p:txEl>
                                          </p:spTgt>
                                        </p:tgtEl>
                                      </p:cBhvr>
                                      <p:to x="100000" y="100000"/>
                                    </p:animScale>
                                    <p:animScale>
                                      <p:cBhvr>
                                        <p:cTn id="38" dur="26">
                                          <p:stCondLst>
                                            <p:cond delay="1312"/>
                                          </p:stCondLst>
                                        </p:cTn>
                                        <p:tgtEl>
                                          <p:spTgt spid="2">
                                            <p:txEl>
                                              <p:pRg st="1" end="1"/>
                                            </p:txEl>
                                          </p:spTgt>
                                        </p:tgtEl>
                                      </p:cBhvr>
                                      <p:to x="100000" y="80000"/>
                                    </p:animScale>
                                    <p:animScale>
                                      <p:cBhvr>
                                        <p:cTn id="39" dur="166" decel="50000">
                                          <p:stCondLst>
                                            <p:cond delay="1338"/>
                                          </p:stCondLst>
                                        </p:cTn>
                                        <p:tgtEl>
                                          <p:spTgt spid="2">
                                            <p:txEl>
                                              <p:pRg st="1" end="1"/>
                                            </p:txEl>
                                          </p:spTgt>
                                        </p:tgtEl>
                                      </p:cBhvr>
                                      <p:to x="100000" y="100000"/>
                                    </p:animScale>
                                    <p:animScale>
                                      <p:cBhvr>
                                        <p:cTn id="40" dur="26">
                                          <p:stCondLst>
                                            <p:cond delay="1642"/>
                                          </p:stCondLst>
                                        </p:cTn>
                                        <p:tgtEl>
                                          <p:spTgt spid="2">
                                            <p:txEl>
                                              <p:pRg st="1" end="1"/>
                                            </p:txEl>
                                          </p:spTgt>
                                        </p:tgtEl>
                                      </p:cBhvr>
                                      <p:to x="100000" y="90000"/>
                                    </p:animScale>
                                    <p:animScale>
                                      <p:cBhvr>
                                        <p:cTn id="41" dur="166" decel="50000">
                                          <p:stCondLst>
                                            <p:cond delay="1668"/>
                                          </p:stCondLst>
                                        </p:cTn>
                                        <p:tgtEl>
                                          <p:spTgt spid="2">
                                            <p:txEl>
                                              <p:pRg st="1" end="1"/>
                                            </p:txEl>
                                          </p:spTgt>
                                        </p:tgtEl>
                                      </p:cBhvr>
                                      <p:to x="100000" y="100000"/>
                                    </p:animScale>
                                    <p:animScale>
                                      <p:cBhvr>
                                        <p:cTn id="42" dur="26">
                                          <p:stCondLst>
                                            <p:cond delay="1808"/>
                                          </p:stCondLst>
                                        </p:cTn>
                                        <p:tgtEl>
                                          <p:spTgt spid="2">
                                            <p:txEl>
                                              <p:pRg st="1" end="1"/>
                                            </p:txEl>
                                          </p:spTgt>
                                        </p:tgtEl>
                                      </p:cBhvr>
                                      <p:to x="100000" y="95000"/>
                                    </p:animScale>
                                    <p:animScale>
                                      <p:cBhvr>
                                        <p:cTn id="43" dur="166" decel="50000">
                                          <p:stCondLst>
                                            <p:cond delay="1834"/>
                                          </p:stCondLst>
                                        </p:cTn>
                                        <p:tgtEl>
                                          <p:spTgt spid="2">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2">
                                            <p:txEl>
                                              <p:pRg st="2" end="2"/>
                                            </p:txEl>
                                          </p:spTgt>
                                        </p:tgtEl>
                                        <p:attrNameLst>
                                          <p:attrName>style.visibility</p:attrName>
                                        </p:attrNameLst>
                                      </p:cBhvr>
                                      <p:to>
                                        <p:strVal val="visible"/>
                                      </p:to>
                                    </p:set>
                                    <p:animEffect transition="in" filter="wipe(down)">
                                      <p:cBhvr>
                                        <p:cTn id="48" dur="580">
                                          <p:stCondLst>
                                            <p:cond delay="0"/>
                                          </p:stCondLst>
                                        </p:cTn>
                                        <p:tgtEl>
                                          <p:spTgt spid="2">
                                            <p:txEl>
                                              <p:pRg st="2" end="2"/>
                                            </p:txEl>
                                          </p:spTgt>
                                        </p:tgtEl>
                                      </p:cBhvr>
                                    </p:animEffect>
                                    <p:anim calcmode="lin" valueType="num">
                                      <p:cBhvr>
                                        <p:cTn id="49"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2">
                                            <p:txEl>
                                              <p:pRg st="2" end="2"/>
                                            </p:txEl>
                                          </p:spTgt>
                                        </p:tgtEl>
                                      </p:cBhvr>
                                      <p:to x="100000" y="60000"/>
                                    </p:animScale>
                                    <p:animScale>
                                      <p:cBhvr>
                                        <p:cTn id="55" dur="166" decel="50000">
                                          <p:stCondLst>
                                            <p:cond delay="676"/>
                                          </p:stCondLst>
                                        </p:cTn>
                                        <p:tgtEl>
                                          <p:spTgt spid="2">
                                            <p:txEl>
                                              <p:pRg st="2" end="2"/>
                                            </p:txEl>
                                          </p:spTgt>
                                        </p:tgtEl>
                                      </p:cBhvr>
                                      <p:to x="100000" y="100000"/>
                                    </p:animScale>
                                    <p:animScale>
                                      <p:cBhvr>
                                        <p:cTn id="56" dur="26">
                                          <p:stCondLst>
                                            <p:cond delay="1312"/>
                                          </p:stCondLst>
                                        </p:cTn>
                                        <p:tgtEl>
                                          <p:spTgt spid="2">
                                            <p:txEl>
                                              <p:pRg st="2" end="2"/>
                                            </p:txEl>
                                          </p:spTgt>
                                        </p:tgtEl>
                                      </p:cBhvr>
                                      <p:to x="100000" y="80000"/>
                                    </p:animScale>
                                    <p:animScale>
                                      <p:cBhvr>
                                        <p:cTn id="57" dur="166" decel="50000">
                                          <p:stCondLst>
                                            <p:cond delay="1338"/>
                                          </p:stCondLst>
                                        </p:cTn>
                                        <p:tgtEl>
                                          <p:spTgt spid="2">
                                            <p:txEl>
                                              <p:pRg st="2" end="2"/>
                                            </p:txEl>
                                          </p:spTgt>
                                        </p:tgtEl>
                                      </p:cBhvr>
                                      <p:to x="100000" y="100000"/>
                                    </p:animScale>
                                    <p:animScale>
                                      <p:cBhvr>
                                        <p:cTn id="58" dur="26">
                                          <p:stCondLst>
                                            <p:cond delay="1642"/>
                                          </p:stCondLst>
                                        </p:cTn>
                                        <p:tgtEl>
                                          <p:spTgt spid="2">
                                            <p:txEl>
                                              <p:pRg st="2" end="2"/>
                                            </p:txEl>
                                          </p:spTgt>
                                        </p:tgtEl>
                                      </p:cBhvr>
                                      <p:to x="100000" y="90000"/>
                                    </p:animScale>
                                    <p:animScale>
                                      <p:cBhvr>
                                        <p:cTn id="59" dur="166" decel="50000">
                                          <p:stCondLst>
                                            <p:cond delay="1668"/>
                                          </p:stCondLst>
                                        </p:cTn>
                                        <p:tgtEl>
                                          <p:spTgt spid="2">
                                            <p:txEl>
                                              <p:pRg st="2" end="2"/>
                                            </p:txEl>
                                          </p:spTgt>
                                        </p:tgtEl>
                                      </p:cBhvr>
                                      <p:to x="100000" y="100000"/>
                                    </p:animScale>
                                    <p:animScale>
                                      <p:cBhvr>
                                        <p:cTn id="60" dur="26">
                                          <p:stCondLst>
                                            <p:cond delay="1808"/>
                                          </p:stCondLst>
                                        </p:cTn>
                                        <p:tgtEl>
                                          <p:spTgt spid="2">
                                            <p:txEl>
                                              <p:pRg st="2" end="2"/>
                                            </p:txEl>
                                          </p:spTgt>
                                        </p:tgtEl>
                                      </p:cBhvr>
                                      <p:to x="100000" y="95000"/>
                                    </p:animScale>
                                    <p:animScale>
                                      <p:cBhvr>
                                        <p:cTn id="61" dur="166" decel="50000">
                                          <p:stCondLst>
                                            <p:cond delay="1834"/>
                                          </p:stCondLst>
                                        </p:cTn>
                                        <p:tgtEl>
                                          <p:spTgt spid="2">
                                            <p:txEl>
                                              <p:pRg st="2" end="2"/>
                                            </p:tx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2">
                                            <p:txEl>
                                              <p:pRg st="3" end="3"/>
                                            </p:txEl>
                                          </p:spTgt>
                                        </p:tgtEl>
                                        <p:attrNameLst>
                                          <p:attrName>style.visibility</p:attrName>
                                        </p:attrNameLst>
                                      </p:cBhvr>
                                      <p:to>
                                        <p:strVal val="visible"/>
                                      </p:to>
                                    </p:set>
                                    <p:animEffect transition="in" filter="wipe(down)">
                                      <p:cBhvr>
                                        <p:cTn id="66" dur="580">
                                          <p:stCondLst>
                                            <p:cond delay="0"/>
                                          </p:stCondLst>
                                        </p:cTn>
                                        <p:tgtEl>
                                          <p:spTgt spid="2">
                                            <p:txEl>
                                              <p:pRg st="3" end="3"/>
                                            </p:txEl>
                                          </p:spTgt>
                                        </p:tgtEl>
                                      </p:cBhvr>
                                    </p:animEffect>
                                    <p:anim calcmode="lin" valueType="num">
                                      <p:cBhvr>
                                        <p:cTn id="67"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2">
                                            <p:txEl>
                                              <p:pRg st="3" end="3"/>
                                            </p:txEl>
                                          </p:spTgt>
                                        </p:tgtEl>
                                      </p:cBhvr>
                                      <p:to x="100000" y="60000"/>
                                    </p:animScale>
                                    <p:animScale>
                                      <p:cBhvr>
                                        <p:cTn id="73" dur="166" decel="50000">
                                          <p:stCondLst>
                                            <p:cond delay="676"/>
                                          </p:stCondLst>
                                        </p:cTn>
                                        <p:tgtEl>
                                          <p:spTgt spid="2">
                                            <p:txEl>
                                              <p:pRg st="3" end="3"/>
                                            </p:txEl>
                                          </p:spTgt>
                                        </p:tgtEl>
                                      </p:cBhvr>
                                      <p:to x="100000" y="100000"/>
                                    </p:animScale>
                                    <p:animScale>
                                      <p:cBhvr>
                                        <p:cTn id="74" dur="26">
                                          <p:stCondLst>
                                            <p:cond delay="1312"/>
                                          </p:stCondLst>
                                        </p:cTn>
                                        <p:tgtEl>
                                          <p:spTgt spid="2">
                                            <p:txEl>
                                              <p:pRg st="3" end="3"/>
                                            </p:txEl>
                                          </p:spTgt>
                                        </p:tgtEl>
                                      </p:cBhvr>
                                      <p:to x="100000" y="80000"/>
                                    </p:animScale>
                                    <p:animScale>
                                      <p:cBhvr>
                                        <p:cTn id="75" dur="166" decel="50000">
                                          <p:stCondLst>
                                            <p:cond delay="1338"/>
                                          </p:stCondLst>
                                        </p:cTn>
                                        <p:tgtEl>
                                          <p:spTgt spid="2">
                                            <p:txEl>
                                              <p:pRg st="3" end="3"/>
                                            </p:txEl>
                                          </p:spTgt>
                                        </p:tgtEl>
                                      </p:cBhvr>
                                      <p:to x="100000" y="100000"/>
                                    </p:animScale>
                                    <p:animScale>
                                      <p:cBhvr>
                                        <p:cTn id="76" dur="26">
                                          <p:stCondLst>
                                            <p:cond delay="1642"/>
                                          </p:stCondLst>
                                        </p:cTn>
                                        <p:tgtEl>
                                          <p:spTgt spid="2">
                                            <p:txEl>
                                              <p:pRg st="3" end="3"/>
                                            </p:txEl>
                                          </p:spTgt>
                                        </p:tgtEl>
                                      </p:cBhvr>
                                      <p:to x="100000" y="90000"/>
                                    </p:animScale>
                                    <p:animScale>
                                      <p:cBhvr>
                                        <p:cTn id="77" dur="166" decel="50000">
                                          <p:stCondLst>
                                            <p:cond delay="1668"/>
                                          </p:stCondLst>
                                        </p:cTn>
                                        <p:tgtEl>
                                          <p:spTgt spid="2">
                                            <p:txEl>
                                              <p:pRg st="3" end="3"/>
                                            </p:txEl>
                                          </p:spTgt>
                                        </p:tgtEl>
                                      </p:cBhvr>
                                      <p:to x="100000" y="100000"/>
                                    </p:animScale>
                                    <p:animScale>
                                      <p:cBhvr>
                                        <p:cTn id="78" dur="26">
                                          <p:stCondLst>
                                            <p:cond delay="1808"/>
                                          </p:stCondLst>
                                        </p:cTn>
                                        <p:tgtEl>
                                          <p:spTgt spid="2">
                                            <p:txEl>
                                              <p:pRg st="3" end="3"/>
                                            </p:txEl>
                                          </p:spTgt>
                                        </p:tgtEl>
                                      </p:cBhvr>
                                      <p:to x="100000" y="95000"/>
                                    </p:animScale>
                                    <p:animScale>
                                      <p:cBhvr>
                                        <p:cTn id="79" dur="166" decel="50000">
                                          <p:stCondLst>
                                            <p:cond delay="1834"/>
                                          </p:stCondLst>
                                        </p:cTn>
                                        <p:tgtEl>
                                          <p:spTgt spid="2">
                                            <p:txEl>
                                              <p:pRg st="3" end="3"/>
                                            </p:txEl>
                                          </p:spTgt>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2">
                                            <p:txEl>
                                              <p:pRg st="4" end="4"/>
                                            </p:txEl>
                                          </p:spTgt>
                                        </p:tgtEl>
                                        <p:attrNameLst>
                                          <p:attrName>style.visibility</p:attrName>
                                        </p:attrNameLst>
                                      </p:cBhvr>
                                      <p:to>
                                        <p:strVal val="visible"/>
                                      </p:to>
                                    </p:set>
                                    <p:animEffect transition="in" filter="wipe(down)">
                                      <p:cBhvr>
                                        <p:cTn id="84" dur="580">
                                          <p:stCondLst>
                                            <p:cond delay="0"/>
                                          </p:stCondLst>
                                        </p:cTn>
                                        <p:tgtEl>
                                          <p:spTgt spid="2">
                                            <p:txEl>
                                              <p:pRg st="4" end="4"/>
                                            </p:txEl>
                                          </p:spTgt>
                                        </p:tgtEl>
                                      </p:cBhvr>
                                    </p:animEffect>
                                    <p:anim calcmode="lin" valueType="num">
                                      <p:cBhvr>
                                        <p:cTn id="85"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90" dur="26">
                                          <p:stCondLst>
                                            <p:cond delay="650"/>
                                          </p:stCondLst>
                                        </p:cTn>
                                        <p:tgtEl>
                                          <p:spTgt spid="2">
                                            <p:txEl>
                                              <p:pRg st="4" end="4"/>
                                            </p:txEl>
                                          </p:spTgt>
                                        </p:tgtEl>
                                      </p:cBhvr>
                                      <p:to x="100000" y="60000"/>
                                    </p:animScale>
                                    <p:animScale>
                                      <p:cBhvr>
                                        <p:cTn id="91" dur="166" decel="50000">
                                          <p:stCondLst>
                                            <p:cond delay="676"/>
                                          </p:stCondLst>
                                        </p:cTn>
                                        <p:tgtEl>
                                          <p:spTgt spid="2">
                                            <p:txEl>
                                              <p:pRg st="4" end="4"/>
                                            </p:txEl>
                                          </p:spTgt>
                                        </p:tgtEl>
                                      </p:cBhvr>
                                      <p:to x="100000" y="100000"/>
                                    </p:animScale>
                                    <p:animScale>
                                      <p:cBhvr>
                                        <p:cTn id="92" dur="26">
                                          <p:stCondLst>
                                            <p:cond delay="1312"/>
                                          </p:stCondLst>
                                        </p:cTn>
                                        <p:tgtEl>
                                          <p:spTgt spid="2">
                                            <p:txEl>
                                              <p:pRg st="4" end="4"/>
                                            </p:txEl>
                                          </p:spTgt>
                                        </p:tgtEl>
                                      </p:cBhvr>
                                      <p:to x="100000" y="80000"/>
                                    </p:animScale>
                                    <p:animScale>
                                      <p:cBhvr>
                                        <p:cTn id="93" dur="166" decel="50000">
                                          <p:stCondLst>
                                            <p:cond delay="1338"/>
                                          </p:stCondLst>
                                        </p:cTn>
                                        <p:tgtEl>
                                          <p:spTgt spid="2">
                                            <p:txEl>
                                              <p:pRg st="4" end="4"/>
                                            </p:txEl>
                                          </p:spTgt>
                                        </p:tgtEl>
                                      </p:cBhvr>
                                      <p:to x="100000" y="100000"/>
                                    </p:animScale>
                                    <p:animScale>
                                      <p:cBhvr>
                                        <p:cTn id="94" dur="26">
                                          <p:stCondLst>
                                            <p:cond delay="1642"/>
                                          </p:stCondLst>
                                        </p:cTn>
                                        <p:tgtEl>
                                          <p:spTgt spid="2">
                                            <p:txEl>
                                              <p:pRg st="4" end="4"/>
                                            </p:txEl>
                                          </p:spTgt>
                                        </p:tgtEl>
                                      </p:cBhvr>
                                      <p:to x="100000" y="90000"/>
                                    </p:animScale>
                                    <p:animScale>
                                      <p:cBhvr>
                                        <p:cTn id="95" dur="166" decel="50000">
                                          <p:stCondLst>
                                            <p:cond delay="1668"/>
                                          </p:stCondLst>
                                        </p:cTn>
                                        <p:tgtEl>
                                          <p:spTgt spid="2">
                                            <p:txEl>
                                              <p:pRg st="4" end="4"/>
                                            </p:txEl>
                                          </p:spTgt>
                                        </p:tgtEl>
                                      </p:cBhvr>
                                      <p:to x="100000" y="100000"/>
                                    </p:animScale>
                                    <p:animScale>
                                      <p:cBhvr>
                                        <p:cTn id="96" dur="26">
                                          <p:stCondLst>
                                            <p:cond delay="1808"/>
                                          </p:stCondLst>
                                        </p:cTn>
                                        <p:tgtEl>
                                          <p:spTgt spid="2">
                                            <p:txEl>
                                              <p:pRg st="4" end="4"/>
                                            </p:txEl>
                                          </p:spTgt>
                                        </p:tgtEl>
                                      </p:cBhvr>
                                      <p:to x="100000" y="95000"/>
                                    </p:animScale>
                                    <p:animScale>
                                      <p:cBhvr>
                                        <p:cTn id="97" dur="166" decel="50000">
                                          <p:stCondLst>
                                            <p:cond delay="1834"/>
                                          </p:stCondLst>
                                        </p:cTn>
                                        <p:tgtEl>
                                          <p:spTgt spid="2">
                                            <p:txEl>
                                              <p:pRg st="4" end="4"/>
                                            </p:txEl>
                                          </p:spTgt>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2">
                                            <p:txEl>
                                              <p:pRg st="5" end="5"/>
                                            </p:txEl>
                                          </p:spTgt>
                                        </p:tgtEl>
                                        <p:attrNameLst>
                                          <p:attrName>style.visibility</p:attrName>
                                        </p:attrNameLst>
                                      </p:cBhvr>
                                      <p:to>
                                        <p:strVal val="visible"/>
                                      </p:to>
                                    </p:set>
                                    <p:animEffect transition="in" filter="wipe(down)">
                                      <p:cBhvr>
                                        <p:cTn id="102" dur="580">
                                          <p:stCondLst>
                                            <p:cond delay="0"/>
                                          </p:stCondLst>
                                        </p:cTn>
                                        <p:tgtEl>
                                          <p:spTgt spid="2">
                                            <p:txEl>
                                              <p:pRg st="5" end="5"/>
                                            </p:txEl>
                                          </p:spTgt>
                                        </p:tgtEl>
                                      </p:cBhvr>
                                    </p:animEffect>
                                    <p:anim calcmode="lin" valueType="num">
                                      <p:cBhvr>
                                        <p:cTn id="103" dur="1822"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2">
                                            <p:txEl>
                                              <p:pRg st="5" end="5"/>
                                            </p:txEl>
                                          </p:spTgt>
                                        </p:tgtEl>
                                        <p:attrNameLst>
                                          <p:attrName>ppt_y</p:attrName>
                                        </p:attrNameLst>
                                      </p:cBhvr>
                                      <p:tavLst>
                                        <p:tav tm="0" fmla="#ppt_y-sin(pi*$)/81">
                                          <p:val>
                                            <p:fltVal val="0"/>
                                          </p:val>
                                        </p:tav>
                                        <p:tav tm="100000">
                                          <p:val>
                                            <p:fltVal val="1"/>
                                          </p:val>
                                        </p:tav>
                                      </p:tavLst>
                                    </p:anim>
                                    <p:animScale>
                                      <p:cBhvr>
                                        <p:cTn id="108" dur="26">
                                          <p:stCondLst>
                                            <p:cond delay="650"/>
                                          </p:stCondLst>
                                        </p:cTn>
                                        <p:tgtEl>
                                          <p:spTgt spid="2">
                                            <p:txEl>
                                              <p:pRg st="5" end="5"/>
                                            </p:txEl>
                                          </p:spTgt>
                                        </p:tgtEl>
                                      </p:cBhvr>
                                      <p:to x="100000" y="60000"/>
                                    </p:animScale>
                                    <p:animScale>
                                      <p:cBhvr>
                                        <p:cTn id="109" dur="166" decel="50000">
                                          <p:stCondLst>
                                            <p:cond delay="676"/>
                                          </p:stCondLst>
                                        </p:cTn>
                                        <p:tgtEl>
                                          <p:spTgt spid="2">
                                            <p:txEl>
                                              <p:pRg st="5" end="5"/>
                                            </p:txEl>
                                          </p:spTgt>
                                        </p:tgtEl>
                                      </p:cBhvr>
                                      <p:to x="100000" y="100000"/>
                                    </p:animScale>
                                    <p:animScale>
                                      <p:cBhvr>
                                        <p:cTn id="110" dur="26">
                                          <p:stCondLst>
                                            <p:cond delay="1312"/>
                                          </p:stCondLst>
                                        </p:cTn>
                                        <p:tgtEl>
                                          <p:spTgt spid="2">
                                            <p:txEl>
                                              <p:pRg st="5" end="5"/>
                                            </p:txEl>
                                          </p:spTgt>
                                        </p:tgtEl>
                                      </p:cBhvr>
                                      <p:to x="100000" y="80000"/>
                                    </p:animScale>
                                    <p:animScale>
                                      <p:cBhvr>
                                        <p:cTn id="111" dur="166" decel="50000">
                                          <p:stCondLst>
                                            <p:cond delay="1338"/>
                                          </p:stCondLst>
                                        </p:cTn>
                                        <p:tgtEl>
                                          <p:spTgt spid="2">
                                            <p:txEl>
                                              <p:pRg st="5" end="5"/>
                                            </p:txEl>
                                          </p:spTgt>
                                        </p:tgtEl>
                                      </p:cBhvr>
                                      <p:to x="100000" y="100000"/>
                                    </p:animScale>
                                    <p:animScale>
                                      <p:cBhvr>
                                        <p:cTn id="112" dur="26">
                                          <p:stCondLst>
                                            <p:cond delay="1642"/>
                                          </p:stCondLst>
                                        </p:cTn>
                                        <p:tgtEl>
                                          <p:spTgt spid="2">
                                            <p:txEl>
                                              <p:pRg st="5" end="5"/>
                                            </p:txEl>
                                          </p:spTgt>
                                        </p:tgtEl>
                                      </p:cBhvr>
                                      <p:to x="100000" y="90000"/>
                                    </p:animScale>
                                    <p:animScale>
                                      <p:cBhvr>
                                        <p:cTn id="113" dur="166" decel="50000">
                                          <p:stCondLst>
                                            <p:cond delay="1668"/>
                                          </p:stCondLst>
                                        </p:cTn>
                                        <p:tgtEl>
                                          <p:spTgt spid="2">
                                            <p:txEl>
                                              <p:pRg st="5" end="5"/>
                                            </p:txEl>
                                          </p:spTgt>
                                        </p:tgtEl>
                                      </p:cBhvr>
                                      <p:to x="100000" y="100000"/>
                                    </p:animScale>
                                    <p:animScale>
                                      <p:cBhvr>
                                        <p:cTn id="114" dur="26">
                                          <p:stCondLst>
                                            <p:cond delay="1808"/>
                                          </p:stCondLst>
                                        </p:cTn>
                                        <p:tgtEl>
                                          <p:spTgt spid="2">
                                            <p:txEl>
                                              <p:pRg st="5" end="5"/>
                                            </p:txEl>
                                          </p:spTgt>
                                        </p:tgtEl>
                                      </p:cBhvr>
                                      <p:to x="100000" y="95000"/>
                                    </p:animScale>
                                    <p:animScale>
                                      <p:cBhvr>
                                        <p:cTn id="115" dur="166" decel="50000">
                                          <p:stCondLst>
                                            <p:cond delay="1834"/>
                                          </p:stCondLst>
                                        </p:cTn>
                                        <p:tgtEl>
                                          <p:spTgt spid="2">
                                            <p:txEl>
                                              <p:pRg st="5" end="5"/>
                                            </p:txEl>
                                          </p:spTgt>
                                        </p:tgtEl>
                                      </p:cBhvr>
                                      <p:to x="100000" y="100000"/>
                                    </p:animScale>
                                  </p:childTnLst>
                                </p:cTn>
                              </p:par>
                            </p:childTnLst>
                          </p:cTn>
                        </p:par>
                      </p:childTnLst>
                    </p:cTn>
                  </p:par>
                  <p:par>
                    <p:cTn id="116" fill="hold">
                      <p:stCondLst>
                        <p:cond delay="indefinite"/>
                      </p:stCondLst>
                      <p:childTnLst>
                        <p:par>
                          <p:cTn id="117" fill="hold">
                            <p:stCondLst>
                              <p:cond delay="0"/>
                            </p:stCondLst>
                            <p:childTnLst>
                              <p:par>
                                <p:cTn id="118" presetID="26" presetClass="entr" presetSubtype="0" fill="hold" grpId="0" nodeType="clickEffect">
                                  <p:stCondLst>
                                    <p:cond delay="0"/>
                                  </p:stCondLst>
                                  <p:childTnLst>
                                    <p:set>
                                      <p:cBhvr>
                                        <p:cTn id="119" dur="1" fill="hold">
                                          <p:stCondLst>
                                            <p:cond delay="0"/>
                                          </p:stCondLst>
                                        </p:cTn>
                                        <p:tgtEl>
                                          <p:spTgt spid="2">
                                            <p:txEl>
                                              <p:pRg st="6" end="6"/>
                                            </p:txEl>
                                          </p:spTgt>
                                        </p:tgtEl>
                                        <p:attrNameLst>
                                          <p:attrName>style.visibility</p:attrName>
                                        </p:attrNameLst>
                                      </p:cBhvr>
                                      <p:to>
                                        <p:strVal val="visible"/>
                                      </p:to>
                                    </p:set>
                                    <p:animEffect transition="in" filter="wipe(down)">
                                      <p:cBhvr>
                                        <p:cTn id="120" dur="580">
                                          <p:stCondLst>
                                            <p:cond delay="0"/>
                                          </p:stCondLst>
                                        </p:cTn>
                                        <p:tgtEl>
                                          <p:spTgt spid="2">
                                            <p:txEl>
                                              <p:pRg st="6" end="6"/>
                                            </p:txEl>
                                          </p:spTgt>
                                        </p:tgtEl>
                                      </p:cBhvr>
                                    </p:animEffect>
                                    <p:anim calcmode="lin" valueType="num">
                                      <p:cBhvr>
                                        <p:cTn id="121"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122"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23"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24"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25"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126" dur="26">
                                          <p:stCondLst>
                                            <p:cond delay="650"/>
                                          </p:stCondLst>
                                        </p:cTn>
                                        <p:tgtEl>
                                          <p:spTgt spid="2">
                                            <p:txEl>
                                              <p:pRg st="6" end="6"/>
                                            </p:txEl>
                                          </p:spTgt>
                                        </p:tgtEl>
                                      </p:cBhvr>
                                      <p:to x="100000" y="60000"/>
                                    </p:animScale>
                                    <p:animScale>
                                      <p:cBhvr>
                                        <p:cTn id="127" dur="166" decel="50000">
                                          <p:stCondLst>
                                            <p:cond delay="676"/>
                                          </p:stCondLst>
                                        </p:cTn>
                                        <p:tgtEl>
                                          <p:spTgt spid="2">
                                            <p:txEl>
                                              <p:pRg st="6" end="6"/>
                                            </p:txEl>
                                          </p:spTgt>
                                        </p:tgtEl>
                                      </p:cBhvr>
                                      <p:to x="100000" y="100000"/>
                                    </p:animScale>
                                    <p:animScale>
                                      <p:cBhvr>
                                        <p:cTn id="128" dur="26">
                                          <p:stCondLst>
                                            <p:cond delay="1312"/>
                                          </p:stCondLst>
                                        </p:cTn>
                                        <p:tgtEl>
                                          <p:spTgt spid="2">
                                            <p:txEl>
                                              <p:pRg st="6" end="6"/>
                                            </p:txEl>
                                          </p:spTgt>
                                        </p:tgtEl>
                                      </p:cBhvr>
                                      <p:to x="100000" y="80000"/>
                                    </p:animScale>
                                    <p:animScale>
                                      <p:cBhvr>
                                        <p:cTn id="129" dur="166" decel="50000">
                                          <p:stCondLst>
                                            <p:cond delay="1338"/>
                                          </p:stCondLst>
                                        </p:cTn>
                                        <p:tgtEl>
                                          <p:spTgt spid="2">
                                            <p:txEl>
                                              <p:pRg st="6" end="6"/>
                                            </p:txEl>
                                          </p:spTgt>
                                        </p:tgtEl>
                                      </p:cBhvr>
                                      <p:to x="100000" y="100000"/>
                                    </p:animScale>
                                    <p:animScale>
                                      <p:cBhvr>
                                        <p:cTn id="130" dur="26">
                                          <p:stCondLst>
                                            <p:cond delay="1642"/>
                                          </p:stCondLst>
                                        </p:cTn>
                                        <p:tgtEl>
                                          <p:spTgt spid="2">
                                            <p:txEl>
                                              <p:pRg st="6" end="6"/>
                                            </p:txEl>
                                          </p:spTgt>
                                        </p:tgtEl>
                                      </p:cBhvr>
                                      <p:to x="100000" y="90000"/>
                                    </p:animScale>
                                    <p:animScale>
                                      <p:cBhvr>
                                        <p:cTn id="131" dur="166" decel="50000">
                                          <p:stCondLst>
                                            <p:cond delay="1668"/>
                                          </p:stCondLst>
                                        </p:cTn>
                                        <p:tgtEl>
                                          <p:spTgt spid="2">
                                            <p:txEl>
                                              <p:pRg st="6" end="6"/>
                                            </p:txEl>
                                          </p:spTgt>
                                        </p:tgtEl>
                                      </p:cBhvr>
                                      <p:to x="100000" y="100000"/>
                                    </p:animScale>
                                    <p:animScale>
                                      <p:cBhvr>
                                        <p:cTn id="132" dur="26">
                                          <p:stCondLst>
                                            <p:cond delay="1808"/>
                                          </p:stCondLst>
                                        </p:cTn>
                                        <p:tgtEl>
                                          <p:spTgt spid="2">
                                            <p:txEl>
                                              <p:pRg st="6" end="6"/>
                                            </p:txEl>
                                          </p:spTgt>
                                        </p:tgtEl>
                                      </p:cBhvr>
                                      <p:to x="100000" y="95000"/>
                                    </p:animScale>
                                    <p:animScale>
                                      <p:cBhvr>
                                        <p:cTn id="133" dur="166" decel="50000">
                                          <p:stCondLst>
                                            <p:cond delay="1834"/>
                                          </p:stCondLst>
                                        </p:cTn>
                                        <p:tgtEl>
                                          <p:spTgt spid="2">
                                            <p:txEl>
                                              <p:pRg st="6" end="6"/>
                                            </p:txEl>
                                          </p:spTgt>
                                        </p:tgtEl>
                                      </p:cBhvr>
                                      <p:to x="100000" y="100000"/>
                                    </p:animScale>
                                  </p:childTnLst>
                                </p:cTn>
                              </p:par>
                            </p:childTnLst>
                          </p:cTn>
                        </p:par>
                      </p:childTnLst>
                    </p:cTn>
                  </p:par>
                  <p:par>
                    <p:cTn id="134" fill="hold">
                      <p:stCondLst>
                        <p:cond delay="indefinite"/>
                      </p:stCondLst>
                      <p:childTnLst>
                        <p:par>
                          <p:cTn id="135" fill="hold">
                            <p:stCondLst>
                              <p:cond delay="0"/>
                            </p:stCondLst>
                            <p:childTnLst>
                              <p:par>
                                <p:cTn id="136" presetID="26" presetClass="entr" presetSubtype="0" fill="hold" grpId="0" nodeType="clickEffect">
                                  <p:stCondLst>
                                    <p:cond delay="0"/>
                                  </p:stCondLst>
                                  <p:childTnLst>
                                    <p:set>
                                      <p:cBhvr>
                                        <p:cTn id="137" dur="1" fill="hold">
                                          <p:stCondLst>
                                            <p:cond delay="0"/>
                                          </p:stCondLst>
                                        </p:cTn>
                                        <p:tgtEl>
                                          <p:spTgt spid="2">
                                            <p:txEl>
                                              <p:pRg st="7" end="7"/>
                                            </p:txEl>
                                          </p:spTgt>
                                        </p:tgtEl>
                                        <p:attrNameLst>
                                          <p:attrName>style.visibility</p:attrName>
                                        </p:attrNameLst>
                                      </p:cBhvr>
                                      <p:to>
                                        <p:strVal val="visible"/>
                                      </p:to>
                                    </p:set>
                                    <p:animEffect transition="in" filter="wipe(down)">
                                      <p:cBhvr>
                                        <p:cTn id="138" dur="580">
                                          <p:stCondLst>
                                            <p:cond delay="0"/>
                                          </p:stCondLst>
                                        </p:cTn>
                                        <p:tgtEl>
                                          <p:spTgt spid="2">
                                            <p:txEl>
                                              <p:pRg st="7" end="7"/>
                                            </p:txEl>
                                          </p:spTgt>
                                        </p:tgtEl>
                                      </p:cBhvr>
                                    </p:animEffect>
                                    <p:anim calcmode="lin" valueType="num">
                                      <p:cBhvr>
                                        <p:cTn id="139" dur="1822"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140" dur="664"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141" dur="664" tmFilter="0, 0; 0.125,0.2665; 0.25,0.4; 0.375,0.465; 0.5,0.5;  0.625,0.535; 0.75,0.6; 0.875,0.7335; 1,1">
                                          <p:stCondLst>
                                            <p:cond delay="664"/>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142" dur="332" tmFilter="0, 0; 0.125,0.2665; 0.25,0.4; 0.375,0.465; 0.5,0.5;  0.625,0.535; 0.75,0.6; 0.875,0.7335; 1,1">
                                          <p:stCondLst>
                                            <p:cond delay="1324"/>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143" dur="164" tmFilter="0, 0; 0.125,0.2665; 0.25,0.4; 0.375,0.465; 0.5,0.5;  0.625,0.535; 0.75,0.6; 0.875,0.7335; 1,1">
                                          <p:stCondLst>
                                            <p:cond delay="1656"/>
                                          </p:stCondLst>
                                        </p:cTn>
                                        <p:tgtEl>
                                          <p:spTgt spid="2">
                                            <p:txEl>
                                              <p:pRg st="7" end="7"/>
                                            </p:txEl>
                                          </p:spTgt>
                                        </p:tgtEl>
                                        <p:attrNameLst>
                                          <p:attrName>ppt_y</p:attrName>
                                        </p:attrNameLst>
                                      </p:cBhvr>
                                      <p:tavLst>
                                        <p:tav tm="0" fmla="#ppt_y-sin(pi*$)/81">
                                          <p:val>
                                            <p:fltVal val="0"/>
                                          </p:val>
                                        </p:tav>
                                        <p:tav tm="100000">
                                          <p:val>
                                            <p:fltVal val="1"/>
                                          </p:val>
                                        </p:tav>
                                      </p:tavLst>
                                    </p:anim>
                                    <p:animScale>
                                      <p:cBhvr>
                                        <p:cTn id="144" dur="26">
                                          <p:stCondLst>
                                            <p:cond delay="650"/>
                                          </p:stCondLst>
                                        </p:cTn>
                                        <p:tgtEl>
                                          <p:spTgt spid="2">
                                            <p:txEl>
                                              <p:pRg st="7" end="7"/>
                                            </p:txEl>
                                          </p:spTgt>
                                        </p:tgtEl>
                                      </p:cBhvr>
                                      <p:to x="100000" y="60000"/>
                                    </p:animScale>
                                    <p:animScale>
                                      <p:cBhvr>
                                        <p:cTn id="145" dur="166" decel="50000">
                                          <p:stCondLst>
                                            <p:cond delay="676"/>
                                          </p:stCondLst>
                                        </p:cTn>
                                        <p:tgtEl>
                                          <p:spTgt spid="2">
                                            <p:txEl>
                                              <p:pRg st="7" end="7"/>
                                            </p:txEl>
                                          </p:spTgt>
                                        </p:tgtEl>
                                      </p:cBhvr>
                                      <p:to x="100000" y="100000"/>
                                    </p:animScale>
                                    <p:animScale>
                                      <p:cBhvr>
                                        <p:cTn id="146" dur="26">
                                          <p:stCondLst>
                                            <p:cond delay="1312"/>
                                          </p:stCondLst>
                                        </p:cTn>
                                        <p:tgtEl>
                                          <p:spTgt spid="2">
                                            <p:txEl>
                                              <p:pRg st="7" end="7"/>
                                            </p:txEl>
                                          </p:spTgt>
                                        </p:tgtEl>
                                      </p:cBhvr>
                                      <p:to x="100000" y="80000"/>
                                    </p:animScale>
                                    <p:animScale>
                                      <p:cBhvr>
                                        <p:cTn id="147" dur="166" decel="50000">
                                          <p:stCondLst>
                                            <p:cond delay="1338"/>
                                          </p:stCondLst>
                                        </p:cTn>
                                        <p:tgtEl>
                                          <p:spTgt spid="2">
                                            <p:txEl>
                                              <p:pRg st="7" end="7"/>
                                            </p:txEl>
                                          </p:spTgt>
                                        </p:tgtEl>
                                      </p:cBhvr>
                                      <p:to x="100000" y="100000"/>
                                    </p:animScale>
                                    <p:animScale>
                                      <p:cBhvr>
                                        <p:cTn id="148" dur="26">
                                          <p:stCondLst>
                                            <p:cond delay="1642"/>
                                          </p:stCondLst>
                                        </p:cTn>
                                        <p:tgtEl>
                                          <p:spTgt spid="2">
                                            <p:txEl>
                                              <p:pRg st="7" end="7"/>
                                            </p:txEl>
                                          </p:spTgt>
                                        </p:tgtEl>
                                      </p:cBhvr>
                                      <p:to x="100000" y="90000"/>
                                    </p:animScale>
                                    <p:animScale>
                                      <p:cBhvr>
                                        <p:cTn id="149" dur="166" decel="50000">
                                          <p:stCondLst>
                                            <p:cond delay="1668"/>
                                          </p:stCondLst>
                                        </p:cTn>
                                        <p:tgtEl>
                                          <p:spTgt spid="2">
                                            <p:txEl>
                                              <p:pRg st="7" end="7"/>
                                            </p:txEl>
                                          </p:spTgt>
                                        </p:tgtEl>
                                      </p:cBhvr>
                                      <p:to x="100000" y="100000"/>
                                    </p:animScale>
                                    <p:animScale>
                                      <p:cBhvr>
                                        <p:cTn id="150" dur="26">
                                          <p:stCondLst>
                                            <p:cond delay="1808"/>
                                          </p:stCondLst>
                                        </p:cTn>
                                        <p:tgtEl>
                                          <p:spTgt spid="2">
                                            <p:txEl>
                                              <p:pRg st="7" end="7"/>
                                            </p:txEl>
                                          </p:spTgt>
                                        </p:tgtEl>
                                      </p:cBhvr>
                                      <p:to x="100000" y="95000"/>
                                    </p:animScale>
                                    <p:animScale>
                                      <p:cBhvr>
                                        <p:cTn id="151" dur="166" decel="50000">
                                          <p:stCondLst>
                                            <p:cond delay="1834"/>
                                          </p:stCondLst>
                                        </p:cTn>
                                        <p:tgtEl>
                                          <p:spTgt spid="2">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lstStyle/>
          <a:p>
            <a:r>
              <a:rPr lang="lt-LT" sz="3200" dirty="0" smtClean="0"/>
              <a:t>Matuojant </a:t>
            </a:r>
            <a:r>
              <a:rPr lang="lt-LT" sz="3200" dirty="0"/>
              <a:t>suspaudimo, sukandimo ir smūgio jėgą sporto srityje; </a:t>
            </a:r>
            <a:br>
              <a:rPr lang="lt-LT" sz="3200" dirty="0"/>
            </a:br>
            <a:endParaRPr lang="lt-LT" sz="3200" dirty="0"/>
          </a:p>
        </p:txBody>
      </p:sp>
      <p:pic>
        <p:nvPicPr>
          <p:cNvPr id="2054" name="Picture 6" descr="C:\Users\Jonas\Desktop\fizika\IMG_20140305_191427.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2057400"/>
            <a:ext cx="3186545" cy="2315196"/>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12299"/>
            <a:ext cx="3352800" cy="2501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419600"/>
            <a:ext cx="1971675"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24173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054"/>
                                        </p:tgtEl>
                                        <p:attrNameLst>
                                          <p:attrName>style.visibility</p:attrName>
                                        </p:attrNameLst>
                                      </p:cBhvr>
                                      <p:to>
                                        <p:strVal val="visible"/>
                                      </p:to>
                                    </p:set>
                                    <p:animEffect transition="in" filter="barn(inVertical)">
                                      <p:cBhvr>
                                        <p:cTn id="14" dur="500"/>
                                        <p:tgtEl>
                                          <p:spTgt spid="205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animEffect transition="in" filter="barn(inVertical)">
                                      <p:cBhvr>
                                        <p:cTn id="19" dur="500"/>
                                        <p:tgtEl>
                                          <p:spTgt spid="819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050"/>
                                        </p:tgtEl>
                                        <p:attrNameLst>
                                          <p:attrName>style.visibility</p:attrName>
                                        </p:attrNameLst>
                                      </p:cBhvr>
                                      <p:to>
                                        <p:strVal val="visible"/>
                                      </p:to>
                                    </p:set>
                                    <p:animEffect transition="in" filter="barn(inVertical)">
                                      <p:cBhvr>
                                        <p:cTn id="24"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Medicinoje</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055" y="2104592"/>
            <a:ext cx="3200400" cy="2129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104592"/>
            <a:ext cx="3668254" cy="275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3723" y="4455180"/>
            <a:ext cx="2819400" cy="2117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71605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075"/>
                                        </p:tgtEl>
                                        <p:attrNameLst>
                                          <p:attrName>style.visibility</p:attrName>
                                        </p:attrNameLst>
                                      </p:cBhvr>
                                      <p:to>
                                        <p:strVal val="visible"/>
                                      </p:to>
                                    </p:set>
                                    <p:animEffect transition="in" filter="barn(inVertical)">
                                      <p:cBhvr>
                                        <p:cTn id="14" dur="500"/>
                                        <p:tgtEl>
                                          <p:spTgt spid="307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000"/>
                                        <p:tgtEl>
                                          <p:spTgt spid="1027"/>
                                        </p:tgtEl>
                                      </p:cBhvr>
                                    </p:animEffect>
                                    <p:anim calcmode="lin" valueType="num">
                                      <p:cBhvr>
                                        <p:cTn id="20" dur="1000" fill="hold"/>
                                        <p:tgtEl>
                                          <p:spTgt spid="1027"/>
                                        </p:tgtEl>
                                        <p:attrNameLst>
                                          <p:attrName>ppt_x</p:attrName>
                                        </p:attrNameLst>
                                      </p:cBhvr>
                                      <p:tavLst>
                                        <p:tav tm="0">
                                          <p:val>
                                            <p:strVal val="#ppt_x"/>
                                          </p:val>
                                        </p:tav>
                                        <p:tav tm="100000">
                                          <p:val>
                                            <p:strVal val="#ppt_x"/>
                                          </p:val>
                                        </p:tav>
                                      </p:tavLst>
                                    </p:anim>
                                    <p:anim calcmode="lin" valueType="num">
                                      <p:cBhvr>
                                        <p:cTn id="21"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fade">
                                      <p:cBhvr>
                                        <p:cTn id="26" dur="1000"/>
                                        <p:tgtEl>
                                          <p:spTgt spid="1028"/>
                                        </p:tgtEl>
                                      </p:cBhvr>
                                    </p:animEffect>
                                    <p:anim calcmode="lin" valueType="num">
                                      <p:cBhvr>
                                        <p:cTn id="27" dur="1000" fill="hold"/>
                                        <p:tgtEl>
                                          <p:spTgt spid="1028"/>
                                        </p:tgtEl>
                                        <p:attrNameLst>
                                          <p:attrName>ppt_x</p:attrName>
                                        </p:attrNameLst>
                                      </p:cBhvr>
                                      <p:tavLst>
                                        <p:tav tm="0">
                                          <p:val>
                                            <p:strVal val="#ppt_x"/>
                                          </p:val>
                                        </p:tav>
                                        <p:tav tm="100000">
                                          <p:val>
                                            <p:strVal val="#ppt_x"/>
                                          </p:val>
                                        </p:tav>
                                      </p:tavLst>
                                    </p:anim>
                                    <p:anim calcmode="lin" valueType="num">
                                      <p:cBhvr>
                                        <p:cTn id="28"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Tyrinėjant gyvūnų gebėjimus</a:t>
            </a:r>
            <a:endParaRPr lang="en-US"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62200"/>
            <a:ext cx="3508382" cy="2178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 y="2098215"/>
            <a:ext cx="4041998" cy="2706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3170" y="4648200"/>
            <a:ext cx="2590800" cy="204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39277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100"/>
                                        </p:tgtEl>
                                        <p:attrNameLst>
                                          <p:attrName>style.visibility</p:attrName>
                                        </p:attrNameLst>
                                      </p:cBhvr>
                                      <p:to>
                                        <p:strVal val="visible"/>
                                      </p:to>
                                    </p:set>
                                    <p:animEffect transition="in" filter="barn(inVertical)">
                                      <p:cBhvr>
                                        <p:cTn id="14" dur="500"/>
                                        <p:tgtEl>
                                          <p:spTgt spid="410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fade">
                                      <p:cBhvr>
                                        <p:cTn id="19" dur="1000"/>
                                        <p:tgtEl>
                                          <p:spTgt spid="2051"/>
                                        </p:tgtEl>
                                      </p:cBhvr>
                                    </p:animEffect>
                                    <p:anim calcmode="lin" valueType="num">
                                      <p:cBhvr>
                                        <p:cTn id="20" dur="1000" fill="hold"/>
                                        <p:tgtEl>
                                          <p:spTgt spid="2051"/>
                                        </p:tgtEl>
                                        <p:attrNameLst>
                                          <p:attrName>ppt_x</p:attrName>
                                        </p:attrNameLst>
                                      </p:cBhvr>
                                      <p:tavLst>
                                        <p:tav tm="0">
                                          <p:val>
                                            <p:strVal val="#ppt_x"/>
                                          </p:val>
                                        </p:tav>
                                        <p:tav tm="100000">
                                          <p:val>
                                            <p:strVal val="#ppt_x"/>
                                          </p:val>
                                        </p:tav>
                                      </p:tavLst>
                                    </p:anim>
                                    <p:anim calcmode="lin" valueType="num">
                                      <p:cBhvr>
                                        <p:cTn id="21"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052"/>
                                        </p:tgtEl>
                                        <p:attrNameLst>
                                          <p:attrName>style.visibility</p:attrName>
                                        </p:attrNameLst>
                                      </p:cBhvr>
                                      <p:to>
                                        <p:strVal val="visible"/>
                                      </p:to>
                                    </p:set>
                                    <p:animEffect transition="in" filter="fade">
                                      <p:cBhvr>
                                        <p:cTn id="26" dur="1000"/>
                                        <p:tgtEl>
                                          <p:spTgt spid="2052"/>
                                        </p:tgtEl>
                                      </p:cBhvr>
                                    </p:animEffect>
                                    <p:anim calcmode="lin" valueType="num">
                                      <p:cBhvr>
                                        <p:cTn id="27" dur="1000" fill="hold"/>
                                        <p:tgtEl>
                                          <p:spTgt spid="2052"/>
                                        </p:tgtEl>
                                        <p:attrNameLst>
                                          <p:attrName>ppt_x</p:attrName>
                                        </p:attrNameLst>
                                      </p:cBhvr>
                                      <p:tavLst>
                                        <p:tav tm="0">
                                          <p:val>
                                            <p:strVal val="#ppt_x"/>
                                          </p:val>
                                        </p:tav>
                                        <p:tav tm="100000">
                                          <p:val>
                                            <p:strVal val="#ppt_x"/>
                                          </p:val>
                                        </p:tav>
                                      </p:tavLst>
                                    </p:anim>
                                    <p:anim calcmode="lin" valueType="num">
                                      <p:cBhvr>
                                        <p:cTn id="28"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Karinėje pramonėje</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67462"/>
            <a:ext cx="3962400" cy="2636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067462"/>
            <a:ext cx="3367916" cy="223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476436"/>
            <a:ext cx="3048000" cy="1892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36169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barn(inVertical)">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123"/>
                                        </p:tgtEl>
                                        <p:attrNameLst>
                                          <p:attrName>style.visibility</p:attrName>
                                        </p:attrNameLst>
                                      </p:cBhvr>
                                      <p:to>
                                        <p:strVal val="visible"/>
                                      </p:to>
                                    </p:set>
                                    <p:animEffect transition="in" filter="barn(inVertical)">
                                      <p:cBhvr>
                                        <p:cTn id="19" dur="500"/>
                                        <p:tgtEl>
                                          <p:spTgt spid="512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barn(inVertical)">
                                      <p:cBhvr>
                                        <p:cTn id="24"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Kosminėse technologijose</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108027"/>
            <a:ext cx="4263873" cy="2387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0873" y="2188922"/>
            <a:ext cx="2971800" cy="2225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495796"/>
            <a:ext cx="2190750"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8749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barn(inVertical)">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barn(inVertical)">
                                      <p:cBhvr>
                                        <p:cTn id="19" dur="500"/>
                                        <p:tgtEl>
                                          <p:spTgt spid="614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148"/>
                                        </p:tgtEl>
                                        <p:attrNameLst>
                                          <p:attrName>style.visibility</p:attrName>
                                        </p:attrNameLst>
                                      </p:cBhvr>
                                      <p:to>
                                        <p:strVal val="visible"/>
                                      </p:to>
                                    </p:set>
                                    <p:animEffect transition="in" filter="barn(inVertical)">
                                      <p:cBhvr>
                                        <p:cTn id="24"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err="1"/>
              <a:t>Automechanikoje</a:t>
            </a:r>
            <a:endParaRPr lang="en-US" dirty="0"/>
          </a:p>
        </p:txBody>
      </p:sp>
      <p:pic>
        <p:nvPicPr>
          <p:cNvPr id="1026"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228600" y="2133600"/>
            <a:ext cx="3962400" cy="265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4419600" y="4953000"/>
            <a:ext cx="3238500" cy="1685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Jonas\Desktop\fizika\IMG_20140305_19135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1905000"/>
            <a:ext cx="2514600" cy="2723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1967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barn(inVertical)">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barn(inVertical)">
                                      <p:cBhvr>
                                        <p:cTn id="19" dur="500"/>
                                        <p:tgtEl>
                                          <p:spTgt spid="102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barn(inVertical)">
                                      <p:cBhvr>
                                        <p:cTn id="24"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lstStyle/>
          <a:p>
            <a:r>
              <a:rPr lang="lt-LT" dirty="0" smtClean="0"/>
              <a:t>Naujausi jėgos matuokliai</a:t>
            </a:r>
            <a:endParaRPr lang="lt-LT" dirty="0"/>
          </a:p>
        </p:txBody>
      </p:sp>
      <p:sp>
        <p:nvSpPr>
          <p:cNvPr id="2" name="Turinio vietos rezervavimo ženklas 1"/>
          <p:cNvSpPr>
            <a:spLocks noGrp="1"/>
          </p:cNvSpPr>
          <p:nvPr>
            <p:ph sz="half" idx="4294967295"/>
          </p:nvPr>
        </p:nvSpPr>
        <p:spPr>
          <a:xfrm>
            <a:off x="463550" y="2062397"/>
            <a:ext cx="3803650" cy="3173412"/>
          </a:xfrm>
        </p:spPr>
        <p:txBody>
          <a:bodyPr>
            <a:normAutofit/>
          </a:bodyPr>
          <a:lstStyle/>
          <a:p>
            <a:pPr marL="0" indent="0">
              <a:buNone/>
            </a:pPr>
            <a:r>
              <a:rPr lang="lt-LT" sz="4000" dirty="0" smtClean="0"/>
              <a:t>Mechaniniai</a:t>
            </a:r>
          </a:p>
          <a:p>
            <a:pPr marL="0" indent="0">
              <a:buNone/>
            </a:pPr>
            <a:r>
              <a:rPr lang="lt-LT" sz="3200" dirty="0" smtClean="0"/>
              <a:t>Maksimali galia</a:t>
            </a:r>
          </a:p>
          <a:p>
            <a:pPr marL="0" indent="0">
              <a:buNone/>
            </a:pPr>
            <a:r>
              <a:rPr lang="lt-LT" sz="3200" dirty="0" smtClean="0"/>
              <a:t>10N-3000N</a:t>
            </a:r>
          </a:p>
          <a:p>
            <a:pPr marL="0" indent="0">
              <a:buNone/>
            </a:pPr>
            <a:r>
              <a:rPr lang="lt-LT" sz="3200" dirty="0" smtClean="0"/>
              <a:t>Tikslumas 0,1</a:t>
            </a:r>
            <a:r>
              <a:rPr lang="en-IE" sz="3200" dirty="0" smtClean="0"/>
              <a:t>%-0,3%</a:t>
            </a:r>
            <a:endParaRPr lang="lt-LT" sz="32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5019" y="4267200"/>
            <a:ext cx="2295525"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057400"/>
            <a:ext cx="2467819"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175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circle(in)">
                                      <p:cBhvr>
                                        <p:cTn id="27" dur="20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wipe(down)">
                                      <p:cBhvr>
                                        <p:cTn id="3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traštė 8"/>
          <p:cNvSpPr>
            <a:spLocks noGrp="1"/>
          </p:cNvSpPr>
          <p:nvPr>
            <p:ph type="title"/>
          </p:nvPr>
        </p:nvSpPr>
        <p:spPr/>
        <p:txBody>
          <a:bodyPr/>
          <a:lstStyle/>
          <a:p>
            <a:r>
              <a:rPr lang="en-US" dirty="0" err="1" smtClean="0"/>
              <a:t>Skaitmeniniai</a:t>
            </a:r>
            <a:endParaRPr lang="lt-LT" dirty="0"/>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4648200" y="2209800"/>
            <a:ext cx="2615411" cy="2206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urinio vietos rezervavimo ženklas 9"/>
          <p:cNvSpPr>
            <a:spLocks noGrp="1"/>
          </p:cNvSpPr>
          <p:nvPr>
            <p:ph sz="quarter" idx="14"/>
          </p:nvPr>
        </p:nvSpPr>
        <p:spPr>
          <a:xfrm>
            <a:off x="685800" y="2209800"/>
            <a:ext cx="3429000" cy="3877056"/>
          </a:xfrm>
        </p:spPr>
        <p:txBody>
          <a:bodyPr>
            <a:normAutofit/>
          </a:bodyPr>
          <a:lstStyle/>
          <a:p>
            <a:pPr marL="0" indent="0">
              <a:buNone/>
            </a:pPr>
            <a:r>
              <a:rPr lang="lt-LT" sz="3600" dirty="0" smtClean="0"/>
              <a:t>Skaitmeniniai</a:t>
            </a:r>
          </a:p>
          <a:p>
            <a:pPr marL="0" indent="0">
              <a:buNone/>
            </a:pPr>
            <a:r>
              <a:rPr lang="lt-LT" sz="3600" dirty="0" smtClean="0"/>
              <a:t>Maksimali galia 2N-20000N</a:t>
            </a:r>
          </a:p>
          <a:p>
            <a:pPr marL="0" indent="0">
              <a:buNone/>
            </a:pPr>
            <a:r>
              <a:rPr lang="lt-LT" sz="2800" dirty="0" smtClean="0"/>
              <a:t>Tikslumas 0,2</a:t>
            </a:r>
            <a:r>
              <a:rPr lang="en-IE" sz="2800" dirty="0" smtClean="0"/>
              <a:t>%</a:t>
            </a:r>
            <a:endParaRPr lang="lt-LT" sz="2800" dirty="0" smtClean="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562896"/>
            <a:ext cx="2209800" cy="2205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803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circle(in)">
                                      <p:cBhvr>
                                        <p:cTn id="22" dur="2000"/>
                                        <p:tgtEl>
                                          <p:spTgt spid="205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circle(in)">
                                      <p:cBhvr>
                                        <p:cTn id="2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Bandymas</a:t>
            </a:r>
            <a:endParaRPr lang="en-US" dirty="0"/>
          </a:p>
        </p:txBody>
      </p:sp>
      <p:sp>
        <p:nvSpPr>
          <p:cNvPr id="2" name="Content Placeholder 1"/>
          <p:cNvSpPr>
            <a:spLocks noGrp="1"/>
          </p:cNvSpPr>
          <p:nvPr>
            <p:ph sz="quarter" idx="14"/>
          </p:nvPr>
        </p:nvSpPr>
        <p:spPr>
          <a:xfrm>
            <a:off x="533400" y="2209800"/>
            <a:ext cx="3505200" cy="4419600"/>
          </a:xfrm>
        </p:spPr>
        <p:txBody>
          <a:bodyPr/>
          <a:lstStyle/>
          <a:p>
            <a:pPr marL="0" indent="0">
              <a:buNone/>
            </a:pPr>
            <a:r>
              <a:rPr lang="en-US" dirty="0"/>
              <a:t>Mums </a:t>
            </a:r>
            <a:r>
              <a:rPr lang="en-US" dirty="0" err="1"/>
              <a:t>reik</a:t>
            </a:r>
            <a:r>
              <a:rPr lang="lt-LT" dirty="0"/>
              <a:t>ės:</a:t>
            </a:r>
          </a:p>
          <a:p>
            <a:r>
              <a:rPr lang="lt-LT" dirty="0" smtClean="0"/>
              <a:t>Vieno </a:t>
            </a:r>
            <a:r>
              <a:rPr lang="lt-LT" dirty="0" smtClean="0"/>
              <a:t>dinamometro</a:t>
            </a:r>
            <a:endParaRPr lang="lt-LT" dirty="0" smtClean="0"/>
          </a:p>
          <a:p>
            <a:r>
              <a:rPr lang="lt-LT" dirty="0"/>
              <a:t>V</a:t>
            </a:r>
            <a:r>
              <a:rPr lang="lt-LT" dirty="0" smtClean="0"/>
              <a:t>ienos </a:t>
            </a:r>
            <a:r>
              <a:rPr lang="lt-LT" dirty="0" smtClean="0"/>
              <a:t>kaladėlės</a:t>
            </a:r>
            <a:endParaRPr lang="lt-LT" dirty="0" smtClean="0"/>
          </a:p>
          <a:p>
            <a:r>
              <a:rPr lang="lt-LT" dirty="0"/>
              <a:t>T</a:t>
            </a:r>
            <a:r>
              <a:rPr lang="lt-LT" dirty="0" smtClean="0"/>
              <a:t>rijų </a:t>
            </a:r>
            <a:r>
              <a:rPr lang="lt-LT" dirty="0" err="1" smtClean="0"/>
              <a:t>svarelių</a:t>
            </a:r>
            <a:r>
              <a:rPr lang="lt-LT" dirty="0" smtClean="0"/>
              <a:t> </a:t>
            </a:r>
            <a:endParaRPr lang="lt-LT" dirty="0" smtClean="0"/>
          </a:p>
          <a:p>
            <a:pPr marL="0" indent="0">
              <a:buNone/>
            </a:pPr>
            <a:r>
              <a:rPr lang="lt-LT" dirty="0" smtClean="0"/>
              <a:t> </a:t>
            </a:r>
          </a:p>
        </p:txBody>
      </p:sp>
      <p:pic>
        <p:nvPicPr>
          <p:cNvPr id="1026" name="Picture 2" descr="C:\Users\Jonas\Desktop\fizika\IMG_20140306_185401.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1533802"/>
            <a:ext cx="2118878" cy="45812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onas\Desktop\DSC_00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9354" y="4114800"/>
            <a:ext cx="36576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0847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wipe(down)">
                                      <p:cBhvr>
                                        <p:cTn id="37" dur="500"/>
                                        <p:tgtEl>
                                          <p:spTgt spid="102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urinio vietos rezervavimo ženklas 5"/>
          <p:cNvSpPr>
            <a:spLocks noGrp="1"/>
          </p:cNvSpPr>
          <p:nvPr>
            <p:ph idx="1"/>
          </p:nvPr>
        </p:nvSpPr>
        <p:spPr>
          <a:xfrm>
            <a:off x="699247" y="2248347"/>
            <a:ext cx="7745505" cy="4609653"/>
          </a:xfrm>
        </p:spPr>
        <p:txBody>
          <a:bodyPr>
            <a:normAutofit/>
          </a:bodyPr>
          <a:lstStyle/>
          <a:p>
            <a:pPr marL="0" indent="0">
              <a:buNone/>
            </a:pPr>
            <a:r>
              <a:rPr lang="lt-LT" sz="6000" dirty="0" smtClean="0"/>
              <a:t>Išmatuoti sunkio ir trinties jėgas.</a:t>
            </a:r>
            <a:endParaRPr lang="lt-LT" sz="6000" dirty="0"/>
          </a:p>
        </p:txBody>
      </p:sp>
      <p:sp>
        <p:nvSpPr>
          <p:cNvPr id="5" name="Antraštė 4"/>
          <p:cNvSpPr>
            <a:spLocks noGrp="1"/>
          </p:cNvSpPr>
          <p:nvPr>
            <p:ph type="title"/>
          </p:nvPr>
        </p:nvSpPr>
        <p:spPr/>
        <p:txBody>
          <a:bodyPr/>
          <a:lstStyle/>
          <a:p>
            <a:r>
              <a:rPr lang="lt-LT" dirty="0" smtClean="0"/>
              <a:t>Tikslas</a:t>
            </a:r>
            <a:endParaRPr lang="lt-L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5677" y="3445192"/>
            <a:ext cx="1752600" cy="2103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724400"/>
            <a:ext cx="3216554"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69083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wipe(down)">
                                      <p:cBhvr>
                                        <p:cTn id="12" dur="5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wipe(down)">
                                      <p:cBhvr>
                                        <p:cTn id="1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Bandymas-1</a:t>
            </a:r>
            <a:endParaRPr lang="en-US" dirty="0"/>
          </a:p>
        </p:txBody>
      </p:sp>
      <p:sp>
        <p:nvSpPr>
          <p:cNvPr id="4" name="Content Placeholder 3"/>
          <p:cNvSpPr>
            <a:spLocks noGrp="1"/>
          </p:cNvSpPr>
          <p:nvPr>
            <p:ph sz="quarter" idx="14"/>
          </p:nvPr>
        </p:nvSpPr>
        <p:spPr>
          <a:xfrm>
            <a:off x="533400" y="2226576"/>
            <a:ext cx="3803904" cy="4402823"/>
          </a:xfrm>
        </p:spPr>
        <p:txBody>
          <a:bodyPr>
            <a:normAutofit/>
          </a:bodyPr>
          <a:lstStyle/>
          <a:p>
            <a:pPr marL="0" indent="0">
              <a:buNone/>
            </a:pPr>
            <a:r>
              <a:rPr lang="lt-LT" sz="3200" dirty="0" smtClean="0"/>
              <a:t>Trinties jėgos matavimas</a:t>
            </a:r>
          </a:p>
          <a:p>
            <a:pPr marL="0" indent="0" algn="ctr">
              <a:buNone/>
            </a:pPr>
            <a:r>
              <a:rPr lang="lt-LT" sz="4400" dirty="0" err="1" smtClean="0"/>
              <a:t>F</a:t>
            </a:r>
            <a:r>
              <a:rPr lang="lt-LT" sz="2000" dirty="0" err="1" smtClean="0"/>
              <a:t>tr</a:t>
            </a:r>
            <a:r>
              <a:rPr lang="en-IE" sz="3200" dirty="0" smtClean="0"/>
              <a:t>=</a:t>
            </a:r>
            <a:r>
              <a:rPr lang="lt-LT" sz="3200" dirty="0" smtClean="0"/>
              <a:t>0.8N</a:t>
            </a:r>
            <a:endParaRPr lang="en-US" sz="3200" dirty="0"/>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419600" y="2209800"/>
            <a:ext cx="2289895" cy="4070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202" y="2209800"/>
            <a:ext cx="2305565" cy="4097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4351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wipe(down)">
                                      <p:cBhvr>
                                        <p:cTn id="21" dur="500"/>
                                        <p:tgtEl>
                                          <p:spTgt spid="307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075"/>
                                        </p:tgtEl>
                                        <p:attrNameLst>
                                          <p:attrName>style.visibility</p:attrName>
                                        </p:attrNameLst>
                                      </p:cBhvr>
                                      <p:to>
                                        <p:strVal val="visible"/>
                                      </p:to>
                                    </p:set>
                                    <p:animEffect transition="in" filter="wipe(down)">
                                      <p:cBhvr>
                                        <p:cTn id="26"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Bandymas-2</a:t>
            </a:r>
            <a:endParaRPr lang="en-US" dirty="0"/>
          </a:p>
        </p:txBody>
      </p:sp>
      <p:sp>
        <p:nvSpPr>
          <p:cNvPr id="4" name="Content Placeholder 3"/>
          <p:cNvSpPr>
            <a:spLocks noGrp="1"/>
          </p:cNvSpPr>
          <p:nvPr>
            <p:ph sz="quarter" idx="14"/>
          </p:nvPr>
        </p:nvSpPr>
        <p:spPr>
          <a:xfrm>
            <a:off x="762000" y="2286000"/>
            <a:ext cx="3803904" cy="3877056"/>
          </a:xfrm>
        </p:spPr>
        <p:txBody>
          <a:bodyPr>
            <a:normAutofit/>
          </a:bodyPr>
          <a:lstStyle/>
          <a:p>
            <a:pPr marL="0" indent="0">
              <a:buNone/>
            </a:pPr>
            <a:r>
              <a:rPr lang="lt-LT" sz="3200" dirty="0" smtClean="0"/>
              <a:t>Sunkio jėgos matavimas</a:t>
            </a:r>
          </a:p>
          <a:p>
            <a:pPr marL="0" indent="0" algn="ctr">
              <a:buNone/>
            </a:pPr>
            <a:r>
              <a:rPr lang="lt-LT" sz="4000" dirty="0" err="1" smtClean="0"/>
              <a:t>F</a:t>
            </a:r>
            <a:r>
              <a:rPr lang="lt-LT" sz="1800" dirty="0" err="1" smtClean="0"/>
              <a:t>s</a:t>
            </a:r>
            <a:r>
              <a:rPr lang="en-IE" sz="1800" dirty="0" smtClean="0"/>
              <a:t>=</a:t>
            </a:r>
            <a:r>
              <a:rPr lang="en-IE" sz="3200" dirty="0" smtClean="0"/>
              <a:t>2N</a:t>
            </a:r>
            <a:endParaRPr lang="en-US" sz="3200" dirty="0"/>
          </a:p>
        </p:txBody>
      </p:sp>
      <p:pic>
        <p:nvPicPr>
          <p:cNvPr id="409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684037" y="2133600"/>
            <a:ext cx="2157724" cy="3837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133600"/>
            <a:ext cx="2154226" cy="3829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5736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barn(inVertical)">
                                      <p:cBhvr>
                                        <p:cTn id="17" dur="500"/>
                                        <p:tgtEl>
                                          <p:spTgt spid="409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100"/>
                                        </p:tgtEl>
                                        <p:attrNameLst>
                                          <p:attrName>style.visibility</p:attrName>
                                        </p:attrNameLst>
                                      </p:cBhvr>
                                      <p:to>
                                        <p:strVal val="visible"/>
                                      </p:to>
                                    </p:set>
                                    <p:animEffect transition="in" filter="barn(inVertical)">
                                      <p:cBhvr>
                                        <p:cTn id="22"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057400"/>
            <a:ext cx="7745505" cy="4609653"/>
          </a:xfrm>
        </p:spPr>
        <p:txBody>
          <a:bodyPr>
            <a:normAutofit fontScale="92500"/>
          </a:bodyPr>
          <a:lstStyle/>
          <a:p>
            <a:pPr marL="0" indent="0">
              <a:lnSpc>
                <a:spcPct val="150000"/>
              </a:lnSpc>
              <a:buNone/>
            </a:pPr>
            <a:r>
              <a:rPr lang="lt-LT" b="1" i="1" dirty="0" smtClean="0">
                <a:solidFill>
                  <a:srgbClr val="FF0000"/>
                </a:solidFill>
              </a:rPr>
              <a:t>1.</a:t>
            </a:r>
            <a:r>
              <a:rPr lang="lt-LT" b="1" dirty="0" smtClean="0"/>
              <a:t> Kokiu prietaisu matuojama jėga?</a:t>
            </a:r>
          </a:p>
          <a:p>
            <a:pPr marL="0" indent="0" algn="ctr">
              <a:lnSpc>
                <a:spcPct val="150000"/>
              </a:lnSpc>
              <a:buNone/>
            </a:pPr>
            <a:r>
              <a:rPr lang="lt-LT" dirty="0" smtClean="0"/>
              <a:t>1)barometru, 2)dinamometru, 3</a:t>
            </a:r>
            <a:r>
              <a:rPr lang="lt-LT" dirty="0" smtClean="0"/>
              <a:t>) </a:t>
            </a:r>
            <a:r>
              <a:rPr lang="lt-LT" dirty="0" smtClean="0"/>
              <a:t>metru</a:t>
            </a:r>
            <a:r>
              <a:rPr lang="lt-LT" dirty="0" smtClean="0"/>
              <a:t>.</a:t>
            </a:r>
            <a:endParaRPr lang="en-US" dirty="0" smtClean="0"/>
          </a:p>
          <a:p>
            <a:pPr marL="0" indent="0">
              <a:lnSpc>
                <a:spcPct val="150000"/>
              </a:lnSpc>
              <a:buNone/>
            </a:pPr>
            <a:r>
              <a:rPr lang="lt-LT" b="1" i="1" dirty="0" smtClean="0">
                <a:solidFill>
                  <a:srgbClr val="FF0000"/>
                </a:solidFill>
              </a:rPr>
              <a:t>2.</a:t>
            </a:r>
            <a:r>
              <a:rPr lang="lt-LT" b="1" dirty="0" smtClean="0"/>
              <a:t> </a:t>
            </a:r>
            <a:r>
              <a:rPr lang="en-US" b="1" dirty="0" smtClean="0"/>
              <a:t>K</a:t>
            </a:r>
            <a:r>
              <a:rPr lang="lt-LT" b="1" dirty="0" err="1" smtClean="0"/>
              <a:t>okia</a:t>
            </a:r>
            <a:r>
              <a:rPr lang="lt-LT" b="1" dirty="0" smtClean="0"/>
              <a:t> </a:t>
            </a:r>
            <a:r>
              <a:rPr lang="lt-LT" b="1" dirty="0"/>
              <a:t>pagrindinė dinamometro </a:t>
            </a:r>
            <a:r>
              <a:rPr lang="lt-LT" b="1" dirty="0" smtClean="0"/>
              <a:t>dalis</a:t>
            </a:r>
            <a:r>
              <a:rPr lang="lt-LT" b="1" dirty="0"/>
              <a:t>?</a:t>
            </a:r>
            <a:endParaRPr lang="lt-LT" b="1" dirty="0" smtClean="0"/>
          </a:p>
          <a:p>
            <a:pPr marL="0" indent="0" algn="ctr">
              <a:lnSpc>
                <a:spcPct val="150000"/>
              </a:lnSpc>
              <a:buNone/>
            </a:pPr>
            <a:r>
              <a:rPr lang="lt-LT" dirty="0" smtClean="0"/>
              <a:t>1)laikiklis,  </a:t>
            </a:r>
            <a:r>
              <a:rPr lang="lt-LT" dirty="0" smtClean="0"/>
              <a:t>2)</a:t>
            </a:r>
            <a:r>
              <a:rPr lang="en-US" dirty="0"/>
              <a:t> </a:t>
            </a:r>
            <a:r>
              <a:rPr lang="lt-LT" dirty="0" smtClean="0"/>
              <a:t>k</a:t>
            </a:r>
            <a:r>
              <a:rPr lang="en-US" dirty="0" err="1" smtClean="0"/>
              <a:t>abliukas</a:t>
            </a:r>
            <a:r>
              <a:rPr lang="lt-LT" dirty="0"/>
              <a:t>,</a:t>
            </a:r>
            <a:r>
              <a:rPr lang="lt-LT" dirty="0" smtClean="0"/>
              <a:t>  </a:t>
            </a:r>
            <a:r>
              <a:rPr lang="lt-LT" dirty="0" smtClean="0"/>
              <a:t>3)</a:t>
            </a:r>
            <a:r>
              <a:rPr lang="lt-LT" dirty="0"/>
              <a:t> </a:t>
            </a:r>
            <a:r>
              <a:rPr lang="lt-LT" dirty="0" smtClean="0"/>
              <a:t>spyruoklė</a:t>
            </a:r>
            <a:r>
              <a:rPr lang="lt-LT" dirty="0" smtClean="0"/>
              <a:t>.</a:t>
            </a:r>
          </a:p>
          <a:p>
            <a:pPr marL="0" indent="0">
              <a:lnSpc>
                <a:spcPct val="150000"/>
              </a:lnSpc>
              <a:buNone/>
            </a:pPr>
            <a:r>
              <a:rPr lang="lt-LT" b="1" dirty="0" smtClean="0">
                <a:solidFill>
                  <a:srgbClr val="FF0000"/>
                </a:solidFill>
              </a:rPr>
              <a:t>3.</a:t>
            </a:r>
            <a:r>
              <a:rPr lang="lt-LT" b="1" dirty="0" smtClean="0"/>
              <a:t> K</a:t>
            </a:r>
            <a:r>
              <a:rPr lang="en-US" b="1" dirty="0" err="1" smtClean="0"/>
              <a:t>ur</a:t>
            </a:r>
            <a:r>
              <a:rPr lang="en-US" b="1" dirty="0" smtClean="0"/>
              <a:t> </a:t>
            </a:r>
            <a:r>
              <a:rPr lang="en-US" b="1" dirty="0" err="1" smtClean="0"/>
              <a:t>dinam</a:t>
            </a:r>
            <a:r>
              <a:rPr lang="lt-LT" b="1" dirty="0" err="1" smtClean="0"/>
              <a:t>ometrai</a:t>
            </a:r>
            <a:r>
              <a:rPr lang="en-US" b="1" dirty="0" smtClean="0"/>
              <a:t> </a:t>
            </a:r>
            <a:r>
              <a:rPr lang="en-US" b="1" dirty="0" err="1" smtClean="0"/>
              <a:t>naudojami</a:t>
            </a:r>
            <a:r>
              <a:rPr lang="lt-LT" b="1" dirty="0"/>
              <a:t>?</a:t>
            </a:r>
            <a:endParaRPr lang="lt-LT" b="1" dirty="0" smtClean="0"/>
          </a:p>
          <a:p>
            <a:pPr marL="0" indent="0" algn="ctr">
              <a:lnSpc>
                <a:spcPct val="150000"/>
              </a:lnSpc>
              <a:buNone/>
            </a:pPr>
            <a:r>
              <a:rPr lang="lt-LT" dirty="0" smtClean="0"/>
              <a:t>1)medicinoje, </a:t>
            </a:r>
            <a:r>
              <a:rPr lang="lt-LT" dirty="0" smtClean="0"/>
              <a:t>2) </a:t>
            </a:r>
            <a:r>
              <a:rPr lang="lt-LT" dirty="0" smtClean="0"/>
              <a:t>žemės ūkyje, 3) kosmetikoje.</a:t>
            </a:r>
            <a:endParaRPr lang="lt-LT" dirty="0" smtClean="0"/>
          </a:p>
          <a:p>
            <a:pPr marL="0" indent="0">
              <a:lnSpc>
                <a:spcPct val="150000"/>
              </a:lnSpc>
              <a:buNone/>
            </a:pPr>
            <a:r>
              <a:rPr lang="lt-LT" b="1" dirty="0" smtClean="0">
                <a:solidFill>
                  <a:srgbClr val="FF0000"/>
                </a:solidFill>
              </a:rPr>
              <a:t>4.</a:t>
            </a:r>
            <a:r>
              <a:rPr lang="lt-LT" b="1" dirty="0" smtClean="0"/>
              <a:t> </a:t>
            </a:r>
            <a:r>
              <a:rPr lang="en-US" b="1" dirty="0" smtClean="0"/>
              <a:t>K</a:t>
            </a:r>
            <a:r>
              <a:rPr lang="lt-LT" b="1" dirty="0" err="1" smtClean="0"/>
              <a:t>uo</a:t>
            </a:r>
            <a:r>
              <a:rPr lang="en-US" b="1" dirty="0" smtClean="0"/>
              <a:t> </a:t>
            </a:r>
            <a:r>
              <a:rPr lang="en-US" b="1" dirty="0" err="1"/>
              <a:t>graduojamas</a:t>
            </a:r>
            <a:r>
              <a:rPr lang="en-US" b="1" dirty="0"/>
              <a:t> </a:t>
            </a:r>
            <a:r>
              <a:rPr lang="en-US" b="1" dirty="0" err="1" smtClean="0"/>
              <a:t>dinamometras</a:t>
            </a:r>
            <a:r>
              <a:rPr lang="lt-LT" dirty="0"/>
              <a:t>?</a:t>
            </a:r>
            <a:endParaRPr lang="lt-LT" dirty="0" smtClean="0"/>
          </a:p>
          <a:p>
            <a:pPr marL="0" indent="0" algn="ctr">
              <a:lnSpc>
                <a:spcPct val="150000"/>
              </a:lnSpc>
              <a:buNone/>
            </a:pPr>
            <a:r>
              <a:rPr lang="lt-LT" dirty="0" smtClean="0"/>
              <a:t>1)metrais, 2</a:t>
            </a:r>
            <a:r>
              <a:rPr lang="lt-LT" dirty="0" smtClean="0"/>
              <a:t>) </a:t>
            </a:r>
            <a:r>
              <a:rPr lang="lt-LT" dirty="0" smtClean="0"/>
              <a:t>Niutonais, </a:t>
            </a:r>
            <a:r>
              <a:rPr lang="lt-LT" dirty="0" smtClean="0"/>
              <a:t>3)Dynomis.</a:t>
            </a:r>
            <a:endParaRPr lang="en-US" dirty="0" smtClean="0"/>
          </a:p>
          <a:p>
            <a:pPr marL="0" indent="0">
              <a:lnSpc>
                <a:spcPct val="150000"/>
              </a:lnSpc>
              <a:buNone/>
            </a:pPr>
            <a:endParaRPr lang="en-US" dirty="0" smtClean="0"/>
          </a:p>
          <a:p>
            <a:pPr marL="514350" indent="-514350">
              <a:buFont typeface="+mj-lt"/>
              <a:buAutoNum type="romanUcPeriod"/>
            </a:pPr>
            <a:endParaRPr lang="lt-LT" dirty="0" smtClean="0"/>
          </a:p>
          <a:p>
            <a:pPr marL="514350" indent="-514350">
              <a:buFont typeface="+mj-lt"/>
              <a:buAutoNum type="romanUcPeriod"/>
            </a:pP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57200"/>
            <a:ext cx="2171700"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38269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additive="base">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additive="base">
                                        <p:cTn id="2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additive="base">
                                        <p:cTn id="3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 calcmode="lin" valueType="num">
                                      <p:cBhvr additive="base">
                                        <p:cTn id="38"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 calcmode="lin" valueType="num">
                                      <p:cBhvr additive="base">
                                        <p:cTn id="44"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
                                            <p:txEl>
                                              <p:pRg st="6" end="6"/>
                                            </p:txEl>
                                          </p:spTgt>
                                        </p:tgtEl>
                                        <p:attrNameLst>
                                          <p:attrName>style.visibility</p:attrName>
                                        </p:attrNameLst>
                                      </p:cBhvr>
                                      <p:to>
                                        <p:strVal val="visible"/>
                                      </p:to>
                                    </p:set>
                                    <p:anim calcmode="lin" valueType="num">
                                      <p:cBhvr additive="base">
                                        <p:cTn id="5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additive="base">
                                        <p:cTn id="56"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681" y="2234690"/>
            <a:ext cx="8368553" cy="4495800"/>
          </a:xfrm>
        </p:spPr>
        <p:txBody>
          <a:bodyPr/>
          <a:lstStyle/>
          <a:p>
            <a:pPr marL="0" indent="0">
              <a:lnSpc>
                <a:spcPct val="150000"/>
              </a:lnSpc>
              <a:buNone/>
            </a:pPr>
            <a:r>
              <a:rPr lang="lt-LT" b="1" i="1" dirty="0" smtClean="0">
                <a:solidFill>
                  <a:srgbClr val="FF0000"/>
                </a:solidFill>
              </a:rPr>
              <a:t>5.</a:t>
            </a:r>
            <a:r>
              <a:rPr lang="lt-LT" b="1" dirty="0" smtClean="0"/>
              <a:t> K</a:t>
            </a:r>
            <a:r>
              <a:rPr lang="fi-FI" b="1" dirty="0" smtClean="0"/>
              <a:t>okia </a:t>
            </a:r>
            <a:r>
              <a:rPr lang="fi-FI" b="1" dirty="0"/>
              <a:t>raide žymimas jėgos matavimo </a:t>
            </a:r>
            <a:r>
              <a:rPr lang="fi-FI" b="1" dirty="0" smtClean="0"/>
              <a:t>vienetas</a:t>
            </a:r>
            <a:r>
              <a:rPr lang="lt-LT" b="1" dirty="0" smtClean="0"/>
              <a:t>?</a:t>
            </a:r>
          </a:p>
          <a:p>
            <a:pPr marL="0" indent="0" algn="ctr">
              <a:lnSpc>
                <a:spcPct val="150000"/>
              </a:lnSpc>
              <a:buNone/>
            </a:pPr>
            <a:r>
              <a:rPr lang="lt-LT" dirty="0" smtClean="0"/>
              <a:t>1) </a:t>
            </a:r>
            <a:r>
              <a:rPr lang="lt-LT" dirty="0" smtClean="0"/>
              <a:t>J,  </a:t>
            </a:r>
            <a:r>
              <a:rPr lang="lt-LT" dirty="0" smtClean="0"/>
              <a:t>2) </a:t>
            </a:r>
            <a:r>
              <a:rPr lang="lt-LT" dirty="0" smtClean="0"/>
              <a:t>W, 3</a:t>
            </a:r>
            <a:r>
              <a:rPr lang="lt-LT" dirty="0" smtClean="0"/>
              <a:t>) N.</a:t>
            </a:r>
          </a:p>
          <a:p>
            <a:pPr marL="0" indent="0">
              <a:lnSpc>
                <a:spcPct val="150000"/>
              </a:lnSpc>
              <a:buNone/>
            </a:pPr>
            <a:r>
              <a:rPr lang="lt-LT" b="1" i="1" dirty="0" smtClean="0">
                <a:solidFill>
                  <a:srgbClr val="FF0000"/>
                </a:solidFill>
              </a:rPr>
              <a:t>6.</a:t>
            </a:r>
            <a:r>
              <a:rPr lang="lt-LT" b="1" i="1" dirty="0" smtClean="0"/>
              <a:t> </a:t>
            </a:r>
            <a:r>
              <a:rPr lang="lt-LT" b="1" dirty="0" smtClean="0"/>
              <a:t>Kuris </a:t>
            </a:r>
            <a:r>
              <a:rPr lang="lt-LT" b="1" dirty="0"/>
              <a:t>iš šių </a:t>
            </a:r>
            <a:r>
              <a:rPr lang="lt-LT" b="1" dirty="0" smtClean="0"/>
              <a:t>dinamometrų </a:t>
            </a:r>
            <a:r>
              <a:rPr lang="lt-LT" b="1" dirty="0"/>
              <a:t>yra </a:t>
            </a:r>
            <a:r>
              <a:rPr lang="lt-LT" b="1" dirty="0" smtClean="0"/>
              <a:t>suspaudimo?</a:t>
            </a:r>
          </a:p>
          <a:p>
            <a:pPr marL="0" indent="0">
              <a:lnSpc>
                <a:spcPct val="150000"/>
              </a:lnSpc>
              <a:buNone/>
            </a:pPr>
            <a:r>
              <a:rPr lang="lt-LT" sz="2800" dirty="0" smtClean="0"/>
              <a:t>1</a:t>
            </a:r>
            <a:r>
              <a:rPr lang="lt-LT" sz="2800" dirty="0"/>
              <a:t>)</a:t>
            </a:r>
            <a:endParaRPr lang="en-US" sz="2800" dirty="0"/>
          </a:p>
          <a:p>
            <a:pPr marL="0" indent="0">
              <a:lnSpc>
                <a:spcPct val="150000"/>
              </a:lnSpc>
              <a:buNone/>
            </a:pP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06115"/>
            <a:ext cx="176212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36" y="4482590"/>
            <a:ext cx="2097087"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706687" y="4191000"/>
            <a:ext cx="3465513" cy="523220"/>
          </a:xfrm>
          <a:prstGeom prst="rect">
            <a:avLst/>
          </a:prstGeom>
          <a:noFill/>
        </p:spPr>
        <p:txBody>
          <a:bodyPr wrap="square" rtlCol="0">
            <a:spAutoFit/>
          </a:bodyPr>
          <a:lstStyle/>
          <a:p>
            <a:r>
              <a:rPr lang="lt-LT" sz="2800" dirty="0" smtClean="0"/>
              <a:t>2)</a:t>
            </a:r>
            <a:endParaRPr lang="en-US" sz="2800" dirty="0"/>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88697">
            <a:off x="3016498" y="4107830"/>
            <a:ext cx="2541809" cy="254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380694" y="4187252"/>
            <a:ext cx="990600" cy="523220"/>
          </a:xfrm>
          <a:prstGeom prst="rect">
            <a:avLst/>
          </a:prstGeom>
          <a:noFill/>
        </p:spPr>
        <p:txBody>
          <a:bodyPr wrap="square" rtlCol="0">
            <a:spAutoFit/>
          </a:bodyPr>
          <a:lstStyle/>
          <a:p>
            <a:r>
              <a:rPr lang="lt-LT" sz="2800" dirty="0" smtClean="0"/>
              <a:t>3)</a:t>
            </a:r>
            <a:endParaRPr lang="en-US" sz="2800" dirty="0"/>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862642">
            <a:off x="5907263" y="4228522"/>
            <a:ext cx="2026201" cy="24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10125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barn(inVertical)">
                                      <p:cBhvr>
                                        <p:cTn id="25" dur="5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075"/>
                                        </p:tgtEl>
                                        <p:attrNameLst>
                                          <p:attrName>style.visibility</p:attrName>
                                        </p:attrNameLst>
                                      </p:cBhvr>
                                      <p:to>
                                        <p:strVal val="visible"/>
                                      </p:to>
                                    </p:set>
                                    <p:animEffect transition="in" filter="barn(inVertical)">
                                      <p:cBhvr>
                                        <p:cTn id="30" dur="500"/>
                                        <p:tgtEl>
                                          <p:spTgt spid="3075"/>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3076"/>
                                        </p:tgtEl>
                                        <p:attrNameLst>
                                          <p:attrName>style.visibility</p:attrName>
                                        </p:attrNameLst>
                                      </p:cBhvr>
                                      <p:to>
                                        <p:strVal val="visible"/>
                                      </p:to>
                                    </p:set>
                                    <p:animEffect transition="in" filter="barn(inVertical)">
                                      <p:cBhvr>
                                        <p:cTn id="40" dur="500"/>
                                        <p:tgtEl>
                                          <p:spTgt spid="3076"/>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3077"/>
                                        </p:tgtEl>
                                        <p:attrNameLst>
                                          <p:attrName>style.visibility</p:attrName>
                                        </p:attrNameLst>
                                      </p:cBhvr>
                                      <p:to>
                                        <p:strVal val="visible"/>
                                      </p:to>
                                    </p:set>
                                    <p:animEffect transition="in" filter="barn(inVertical)">
                                      <p:cBhvr>
                                        <p:cTn id="45" dur="500"/>
                                        <p:tgtEl>
                                          <p:spTgt spid="307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nodeType="clickEffect">
                                  <p:stCondLst>
                                    <p:cond delay="0"/>
                                  </p:stCondLst>
                                  <p:childTnLst>
                                    <p:set>
                                      <p:cBhvr>
                                        <p:cTn id="54" dur="1" fill="hold">
                                          <p:stCondLst>
                                            <p:cond delay="0"/>
                                          </p:stCondLst>
                                        </p:cTn>
                                        <p:tgtEl>
                                          <p:spTgt spid="3074"/>
                                        </p:tgtEl>
                                        <p:attrNameLst>
                                          <p:attrName>style.visibility</p:attrName>
                                        </p:attrNameLst>
                                      </p:cBhvr>
                                      <p:to>
                                        <p:strVal val="visible"/>
                                      </p:to>
                                    </p:set>
                                    <p:animEffect transition="in" filter="wheel(1)">
                                      <p:cBhvr>
                                        <p:cTn id="55"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057400"/>
            <a:ext cx="8038482" cy="4800600"/>
          </a:xfrm>
        </p:spPr>
        <p:txBody>
          <a:bodyPr>
            <a:normAutofit/>
          </a:bodyPr>
          <a:lstStyle/>
          <a:p>
            <a:pPr marL="0" indent="0">
              <a:buNone/>
            </a:pPr>
            <a:r>
              <a:rPr lang="lt-LT" b="1" i="1" dirty="0" smtClean="0">
                <a:solidFill>
                  <a:srgbClr val="FF0000"/>
                </a:solidFill>
              </a:rPr>
              <a:t>7.</a:t>
            </a:r>
            <a:r>
              <a:rPr lang="lt-LT" b="1" dirty="0" smtClean="0"/>
              <a:t> K</a:t>
            </a:r>
            <a:r>
              <a:rPr lang="en-US" b="1" dirty="0" err="1" smtClean="0"/>
              <a:t>uris</a:t>
            </a:r>
            <a:r>
              <a:rPr lang="en-US" b="1" dirty="0" smtClean="0"/>
              <a:t> </a:t>
            </a:r>
            <a:r>
              <a:rPr lang="lt-LT" b="1" dirty="0"/>
              <a:t>dinamometras cilindrinis</a:t>
            </a:r>
            <a:r>
              <a:rPr lang="lt-LT" b="1" dirty="0" smtClean="0"/>
              <a:t>?</a:t>
            </a:r>
          </a:p>
          <a:p>
            <a:pPr marL="0" indent="0">
              <a:buNone/>
            </a:pPr>
            <a:r>
              <a:rPr lang="lt-LT" sz="2800" dirty="0" smtClean="0"/>
              <a:t>1)</a:t>
            </a:r>
          </a:p>
          <a:p>
            <a:pPr marL="0" indent="0">
              <a:buNone/>
            </a:pPr>
            <a:endParaRPr lang="lt-LT" sz="2800" dirty="0"/>
          </a:p>
          <a:p>
            <a:pPr marL="0" indent="0">
              <a:buNone/>
            </a:pPr>
            <a:endParaRPr lang="lt-LT" sz="2800" dirty="0" smtClean="0"/>
          </a:p>
          <a:p>
            <a:pPr marL="0" indent="0">
              <a:buNone/>
            </a:pPr>
            <a:endParaRPr lang="lt-LT" sz="2800" dirty="0"/>
          </a:p>
          <a:p>
            <a:pPr marL="0" indent="0">
              <a:buNone/>
            </a:pPr>
            <a:endParaRPr lang="lt-LT" sz="2800" dirty="0" smtClean="0"/>
          </a:p>
          <a:p>
            <a:pPr marL="0" indent="0">
              <a:lnSpc>
                <a:spcPct val="150000"/>
              </a:lnSpc>
              <a:buNone/>
            </a:pPr>
            <a:r>
              <a:rPr lang="lt-LT" b="1" i="1" dirty="0" smtClean="0">
                <a:solidFill>
                  <a:srgbClr val="FF0000"/>
                </a:solidFill>
              </a:rPr>
              <a:t>8.</a:t>
            </a:r>
            <a:r>
              <a:rPr lang="lt-LT" b="1" dirty="0" smtClean="0"/>
              <a:t> K</a:t>
            </a:r>
            <a:r>
              <a:rPr lang="it-IT" b="1" dirty="0"/>
              <a:t>aip vadinami </a:t>
            </a:r>
            <a:r>
              <a:rPr lang="it-IT" b="1" dirty="0" smtClean="0"/>
              <a:t>medicinoje</a:t>
            </a:r>
            <a:r>
              <a:rPr lang="lt-LT" b="1" dirty="0" smtClean="0"/>
              <a:t> </a:t>
            </a:r>
            <a:r>
              <a:rPr lang="it-IT" b="1" dirty="0" smtClean="0"/>
              <a:t>naudojami</a:t>
            </a:r>
            <a:r>
              <a:rPr lang="lt-LT" b="1" dirty="0" smtClean="0"/>
              <a:t> </a:t>
            </a:r>
            <a:r>
              <a:rPr lang="it-IT" b="1" dirty="0" smtClean="0"/>
              <a:t>din</a:t>
            </a:r>
            <a:r>
              <a:rPr lang="lt-LT" b="1" dirty="0" err="1" smtClean="0"/>
              <a:t>amometrai</a:t>
            </a:r>
            <a:r>
              <a:rPr lang="lt-LT" b="1" dirty="0" smtClean="0"/>
              <a:t>?</a:t>
            </a:r>
            <a:endParaRPr lang="lt-LT" b="1" dirty="0"/>
          </a:p>
          <a:p>
            <a:pPr marL="0" indent="0" algn="ctr">
              <a:lnSpc>
                <a:spcPct val="150000"/>
              </a:lnSpc>
              <a:buNone/>
            </a:pPr>
            <a:r>
              <a:rPr lang="lt-LT" sz="2800" dirty="0"/>
              <a:t> </a:t>
            </a:r>
            <a:r>
              <a:rPr lang="lt-LT" sz="2800" dirty="0" smtClean="0"/>
              <a:t>1)sukandimo, 2)izaokinetiniai, 3)m</a:t>
            </a:r>
            <a:r>
              <a:rPr lang="en-US" sz="2800" dirty="0" err="1" smtClean="0"/>
              <a:t>edicininiai</a:t>
            </a:r>
            <a:r>
              <a:rPr lang="lt-LT" sz="2800" dirty="0"/>
              <a:t>.</a:t>
            </a:r>
            <a:endParaRPr lang="en-US" sz="2800" dirty="0"/>
          </a:p>
          <a:p>
            <a:pPr marL="0" indent="0">
              <a:buNone/>
            </a:pPr>
            <a:endParaRPr lang="en-US" sz="2800" dirty="0"/>
          </a:p>
        </p:txBody>
      </p:sp>
      <p:sp>
        <p:nvSpPr>
          <p:cNvPr id="3" name="Title 2"/>
          <p:cNvSpPr>
            <a:spLocks noGrp="1"/>
          </p:cNvSpPr>
          <p:nvPr>
            <p:ph type="title"/>
          </p:nvPr>
        </p:nvSpPr>
        <p:spPr/>
        <p:txBody>
          <a:bodyPr/>
          <a:lstStyle/>
          <a:p>
            <a:r>
              <a:rPr lang="lt-LT" dirty="0" smtClean="0"/>
              <a:t>Testas</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6999" y="53340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825" y="2917000"/>
            <a:ext cx="1984375"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124200" y="2554954"/>
            <a:ext cx="1066800" cy="523220"/>
          </a:xfrm>
          <a:prstGeom prst="rect">
            <a:avLst/>
          </a:prstGeom>
          <a:noFill/>
        </p:spPr>
        <p:txBody>
          <a:bodyPr wrap="square" rtlCol="0">
            <a:spAutoFit/>
          </a:bodyPr>
          <a:lstStyle/>
          <a:p>
            <a:r>
              <a:rPr lang="lt-LT" sz="2800" dirty="0" smtClean="0"/>
              <a:t>2)</a:t>
            </a:r>
            <a:endParaRPr lang="en-US" sz="2800" dirty="0"/>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2629" y="2910754"/>
            <a:ext cx="1578002" cy="1953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310631" y="2568881"/>
            <a:ext cx="1371600" cy="523220"/>
          </a:xfrm>
          <a:prstGeom prst="rect">
            <a:avLst/>
          </a:prstGeom>
          <a:noFill/>
        </p:spPr>
        <p:txBody>
          <a:bodyPr wrap="square" rtlCol="0">
            <a:spAutoFit/>
          </a:bodyPr>
          <a:lstStyle/>
          <a:p>
            <a:r>
              <a:rPr lang="lt-LT" sz="2800" dirty="0" smtClean="0"/>
              <a:t>3)</a:t>
            </a:r>
            <a:endParaRPr lang="en-US" sz="2800" dirty="0"/>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563" y="2753502"/>
            <a:ext cx="1649335" cy="2147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29782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barn(inVertical)">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animEffect transition="in" filter="wipe(down)">
                                      <p:cBhvr>
                                        <p:cTn id="23" dur="500"/>
                                        <p:tgtEl>
                                          <p:spTgt spid="409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100"/>
                                        </p:tgtEl>
                                        <p:attrNameLst>
                                          <p:attrName>style.visibility</p:attrName>
                                        </p:attrNameLst>
                                      </p:cBhvr>
                                      <p:to>
                                        <p:strVal val="visible"/>
                                      </p:to>
                                    </p:set>
                                    <p:animEffect transition="in" filter="barn(inVertical)">
                                      <p:cBhvr>
                                        <p:cTn id="35" dur="500"/>
                                        <p:tgtEl>
                                          <p:spTgt spid="4100"/>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101"/>
                                        </p:tgtEl>
                                        <p:attrNameLst>
                                          <p:attrName>style.visibility</p:attrName>
                                        </p:attrNameLst>
                                      </p:cBhvr>
                                      <p:to>
                                        <p:strVal val="visible"/>
                                      </p:to>
                                    </p:set>
                                    <p:animEffect transition="in" filter="barn(inVertical)">
                                      <p:cBhvr>
                                        <p:cTn id="47" dur="500"/>
                                        <p:tgtEl>
                                          <p:spTgt spid="4101"/>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 calcmode="lin" valueType="num">
                                      <p:cBhvr additive="base">
                                        <p:cTn id="52"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
                                            <p:txEl>
                                              <p:pRg st="7" end="7"/>
                                            </p:txEl>
                                          </p:spTgt>
                                        </p:tgtEl>
                                        <p:attrNameLst>
                                          <p:attrName>style.visibility</p:attrName>
                                        </p:attrNameLst>
                                      </p:cBhvr>
                                      <p:to>
                                        <p:strVal val="visible"/>
                                      </p:to>
                                    </p:set>
                                    <p:anim calcmode="lin" valueType="num">
                                      <p:cBhvr additive="base">
                                        <p:cTn id="58"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2274" y="1905000"/>
            <a:ext cx="7974105" cy="4724400"/>
          </a:xfrm>
        </p:spPr>
        <p:txBody>
          <a:bodyPr/>
          <a:lstStyle/>
          <a:p>
            <a:pPr marL="0" indent="0">
              <a:buNone/>
            </a:pPr>
            <a:r>
              <a:rPr lang="lt-LT" b="1" i="1" dirty="0" smtClean="0">
                <a:solidFill>
                  <a:srgbClr val="FF0000"/>
                </a:solidFill>
              </a:rPr>
              <a:t>9.</a:t>
            </a:r>
            <a:r>
              <a:rPr lang="lt-LT" b="1" dirty="0" smtClean="0"/>
              <a:t> Kas </a:t>
            </a:r>
            <a:r>
              <a:rPr lang="lt-LT" b="1" dirty="0"/>
              <a:t>yra </a:t>
            </a:r>
            <a:r>
              <a:rPr lang="lt-LT" b="1" dirty="0" smtClean="0"/>
              <a:t>jėga?</a:t>
            </a:r>
          </a:p>
          <a:p>
            <a:pPr marL="0" indent="0" algn="ctr">
              <a:buNone/>
            </a:pPr>
            <a:r>
              <a:rPr lang="lt-LT" dirty="0" smtClean="0"/>
              <a:t>1)</a:t>
            </a:r>
            <a:r>
              <a:rPr lang="en-US" dirty="0" smtClean="0"/>
              <a:t> </a:t>
            </a:r>
            <a:r>
              <a:rPr lang="lt-LT" dirty="0" smtClean="0"/>
              <a:t>m</a:t>
            </a:r>
            <a:r>
              <a:rPr lang="en-US" dirty="0" err="1" smtClean="0"/>
              <a:t>echaninio</a:t>
            </a:r>
            <a:r>
              <a:rPr lang="en-US" dirty="0" smtClean="0"/>
              <a:t> </a:t>
            </a:r>
            <a:r>
              <a:rPr lang="en-US" dirty="0" err="1"/>
              <a:t>poveikio</a:t>
            </a:r>
            <a:r>
              <a:rPr lang="en-US" dirty="0"/>
              <a:t> </a:t>
            </a:r>
            <a:r>
              <a:rPr lang="en-US" dirty="0" err="1" smtClean="0"/>
              <a:t>matas</a:t>
            </a:r>
            <a:r>
              <a:rPr lang="lt-LT" dirty="0"/>
              <a:t>,</a:t>
            </a:r>
            <a:r>
              <a:rPr lang="lt-LT" dirty="0" smtClean="0"/>
              <a:t> </a:t>
            </a:r>
            <a:r>
              <a:rPr lang="lt-LT" dirty="0" smtClean="0"/>
              <a:t>2)</a:t>
            </a:r>
            <a:r>
              <a:rPr lang="lt-LT" dirty="0"/>
              <a:t> </a:t>
            </a:r>
            <a:r>
              <a:rPr lang="lt-LT" dirty="0" smtClean="0"/>
              <a:t>kūnų </a:t>
            </a:r>
            <a:r>
              <a:rPr lang="lt-LT" dirty="0"/>
              <a:t>sąveikos </a:t>
            </a:r>
            <a:r>
              <a:rPr lang="lt-LT" dirty="0" smtClean="0"/>
              <a:t>matas,</a:t>
            </a:r>
            <a:endParaRPr lang="lt-LT" dirty="0" smtClean="0"/>
          </a:p>
          <a:p>
            <a:pPr marL="0" indent="0" algn="ctr">
              <a:buNone/>
            </a:pPr>
            <a:r>
              <a:rPr lang="lt-LT" dirty="0" smtClean="0"/>
              <a:t>3)</a:t>
            </a:r>
            <a:r>
              <a:rPr lang="pt-BR" dirty="0"/>
              <a:t> </a:t>
            </a:r>
            <a:r>
              <a:rPr lang="lt-LT" dirty="0" smtClean="0"/>
              <a:t>m</a:t>
            </a:r>
            <a:r>
              <a:rPr lang="pt-BR" dirty="0" smtClean="0"/>
              <a:t>echaninio </a:t>
            </a:r>
            <a:r>
              <a:rPr lang="pt-BR" dirty="0"/>
              <a:t>poveikio ir sąveikos </a:t>
            </a:r>
            <a:r>
              <a:rPr lang="pt-BR" dirty="0" smtClean="0"/>
              <a:t>matas</a:t>
            </a:r>
            <a:r>
              <a:rPr lang="lt-LT" dirty="0" smtClean="0"/>
              <a:t>.</a:t>
            </a:r>
          </a:p>
          <a:p>
            <a:pPr marL="0" indent="0">
              <a:buNone/>
            </a:pPr>
            <a:r>
              <a:rPr lang="lt-LT" b="1" i="1" dirty="0" smtClean="0">
                <a:solidFill>
                  <a:srgbClr val="FF0000"/>
                </a:solidFill>
              </a:rPr>
              <a:t>10.</a:t>
            </a:r>
            <a:r>
              <a:rPr lang="lt-LT" b="1" dirty="0" smtClean="0"/>
              <a:t> Kokia </a:t>
            </a:r>
            <a:r>
              <a:rPr lang="lt-LT" b="1" dirty="0"/>
              <a:t>sugraduotos skalės padalos </a:t>
            </a:r>
            <a:r>
              <a:rPr lang="lt-LT" b="1" dirty="0" smtClean="0"/>
              <a:t>vertė?</a:t>
            </a:r>
          </a:p>
          <a:p>
            <a:pPr marL="0" indent="0" algn="ctr">
              <a:buNone/>
            </a:pPr>
            <a:r>
              <a:rPr lang="lt-LT" dirty="0" smtClean="0"/>
              <a:t>1) 1N; 2) 0,2N; 3)0,1N.</a:t>
            </a:r>
          </a:p>
          <a:p>
            <a:pPr marL="0" indent="0">
              <a:buNone/>
            </a:pPr>
            <a:endParaRPr lang="lt-LT" b="1" dirty="0" smtClean="0"/>
          </a:p>
          <a:p>
            <a:pPr marL="0" indent="0" algn="ctr">
              <a:buNone/>
            </a:pP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563848"/>
            <a:ext cx="24288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C:\Users\Jonas\Desktop\DSC_002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59548">
            <a:off x="6788498" y="3269786"/>
            <a:ext cx="1366938" cy="3505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011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heel(1)">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additive="base">
                                        <p:cTn id="30"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 calcmode="lin" valueType="num">
                                      <p:cBhvr additive="base">
                                        <p:cTn id="3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052"/>
                                        </p:tgtEl>
                                        <p:attrNameLst>
                                          <p:attrName>style.visibility</p:attrName>
                                        </p:attrNameLst>
                                      </p:cBhvr>
                                      <p:to>
                                        <p:strVal val="visible"/>
                                      </p:to>
                                    </p:set>
                                    <p:animEffect transition="in" filter="barn(inVertical)">
                                      <p:cBhvr>
                                        <p:cTn id="4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1981201"/>
            <a:ext cx="7745505" cy="4876800"/>
          </a:xfrm>
        </p:spPr>
        <p:txBody>
          <a:bodyPr>
            <a:normAutofit/>
          </a:bodyPr>
          <a:lstStyle/>
          <a:p>
            <a:pPr marL="0" indent="0">
              <a:buNone/>
            </a:pPr>
            <a:r>
              <a:rPr lang="lt-LT" b="1" i="1" dirty="0" smtClean="0">
                <a:solidFill>
                  <a:srgbClr val="FF0000"/>
                </a:solidFill>
              </a:rPr>
              <a:t>1.</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2)</a:t>
            </a:r>
          </a:p>
          <a:p>
            <a:pPr marL="0" indent="0">
              <a:buNone/>
            </a:pPr>
            <a:r>
              <a:rPr lang="lt-LT" b="1" i="1" dirty="0" smtClean="0">
                <a:solidFill>
                  <a:srgbClr val="FF0000"/>
                </a:solidFill>
              </a:rPr>
              <a:t>2.</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3)</a:t>
            </a:r>
          </a:p>
          <a:p>
            <a:pPr marL="0" indent="0">
              <a:buNone/>
            </a:pPr>
            <a:r>
              <a:rPr lang="lt-LT" b="1" i="1" dirty="0" smtClean="0">
                <a:solidFill>
                  <a:srgbClr val="FF0000"/>
                </a:solidFill>
              </a:rPr>
              <a:t>3.</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1)</a:t>
            </a:r>
          </a:p>
          <a:p>
            <a:pPr marL="0" indent="0">
              <a:buNone/>
            </a:pPr>
            <a:r>
              <a:rPr lang="lt-LT" b="1" i="1" dirty="0" smtClean="0">
                <a:solidFill>
                  <a:srgbClr val="FF0000"/>
                </a:solidFill>
              </a:rPr>
              <a:t>4.</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2)</a:t>
            </a:r>
          </a:p>
          <a:p>
            <a:pPr marL="0" indent="0">
              <a:buNone/>
            </a:pPr>
            <a:r>
              <a:rPr lang="lt-LT" b="1" i="1" dirty="0" smtClean="0">
                <a:solidFill>
                  <a:srgbClr val="FF0000"/>
                </a:solidFill>
              </a:rPr>
              <a:t>5.</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3)</a:t>
            </a:r>
          </a:p>
          <a:p>
            <a:pPr marL="0" indent="0">
              <a:buNone/>
            </a:pPr>
            <a:r>
              <a:rPr lang="lt-LT" b="1" i="1" dirty="0" smtClean="0">
                <a:solidFill>
                  <a:srgbClr val="FF0000"/>
                </a:solidFill>
              </a:rPr>
              <a:t>6.</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1)</a:t>
            </a:r>
          </a:p>
          <a:p>
            <a:pPr marL="0" indent="0">
              <a:buNone/>
            </a:pPr>
            <a:r>
              <a:rPr lang="lt-LT" b="1" i="1" dirty="0" smtClean="0">
                <a:solidFill>
                  <a:srgbClr val="FF0000"/>
                </a:solidFill>
              </a:rPr>
              <a:t>7.</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2)</a:t>
            </a:r>
          </a:p>
          <a:p>
            <a:pPr marL="0" indent="0">
              <a:buNone/>
            </a:pPr>
            <a:r>
              <a:rPr lang="lt-LT" b="1" i="1" dirty="0" smtClean="0">
                <a:solidFill>
                  <a:srgbClr val="FF0000"/>
                </a:solidFill>
              </a:rPr>
              <a:t>8.</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3)</a:t>
            </a:r>
          </a:p>
          <a:p>
            <a:pPr marL="0" indent="0">
              <a:buNone/>
            </a:pPr>
            <a:r>
              <a:rPr lang="lt-LT" b="1" i="1" dirty="0" smtClean="0">
                <a:solidFill>
                  <a:srgbClr val="FF0000"/>
                </a:solidFill>
              </a:rPr>
              <a:t>9.</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3)</a:t>
            </a:r>
          </a:p>
          <a:p>
            <a:pPr marL="0" indent="0">
              <a:buNone/>
            </a:pPr>
            <a:r>
              <a:rPr lang="lt-LT" b="1" i="1" dirty="0" smtClean="0">
                <a:solidFill>
                  <a:srgbClr val="FF0000"/>
                </a:solidFill>
              </a:rPr>
              <a:t>10.</a:t>
            </a:r>
            <a:r>
              <a:rPr lang="en-US" b="1" i="1" dirty="0" smtClean="0">
                <a:solidFill>
                  <a:srgbClr val="FF0000"/>
                </a:solidFill>
              </a:rPr>
              <a:t> </a:t>
            </a:r>
            <a:r>
              <a:rPr lang="lt-LT" b="1" i="1" dirty="0" smtClean="0">
                <a:solidFill>
                  <a:srgbClr val="FF0000"/>
                </a:solidFill>
              </a:rPr>
              <a:t>-</a:t>
            </a:r>
            <a:r>
              <a:rPr lang="en-US" b="1" i="1" dirty="0" smtClean="0">
                <a:solidFill>
                  <a:srgbClr val="FF0000"/>
                </a:solidFill>
              </a:rPr>
              <a:t> </a:t>
            </a:r>
            <a:r>
              <a:rPr lang="lt-LT" b="1" i="1" dirty="0" smtClean="0">
                <a:solidFill>
                  <a:srgbClr val="FF0000"/>
                </a:solidFill>
              </a:rPr>
              <a:t>1)</a:t>
            </a:r>
            <a:endParaRPr lang="en-US" b="1" i="1" dirty="0">
              <a:solidFill>
                <a:srgbClr val="FF0000"/>
              </a:solidFill>
            </a:endParaRPr>
          </a:p>
        </p:txBody>
      </p:sp>
      <p:sp>
        <p:nvSpPr>
          <p:cNvPr id="3" name="Title 2"/>
          <p:cNvSpPr>
            <a:spLocks noGrp="1"/>
          </p:cNvSpPr>
          <p:nvPr>
            <p:ph type="title"/>
          </p:nvPr>
        </p:nvSpPr>
        <p:spPr/>
        <p:txBody>
          <a:bodyPr/>
          <a:lstStyle/>
          <a:p>
            <a:r>
              <a:rPr lang="lt-LT" dirty="0" smtClean="0"/>
              <a:t>Atsakymai:</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203" y="3475220"/>
            <a:ext cx="3789477"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609600"/>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0077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027"/>
                                        </p:tgtEl>
                                        <p:attrNameLst>
                                          <p:attrName>style.visibility</p:attrName>
                                        </p:attrNameLst>
                                      </p:cBhvr>
                                      <p:to>
                                        <p:strVal val="visible"/>
                                      </p:to>
                                    </p:set>
                                    <p:animEffect transition="in" filter="fade">
                                      <p:cBhvr>
                                        <p:cTn id="57" dur="1000"/>
                                        <p:tgtEl>
                                          <p:spTgt spid="1027"/>
                                        </p:tgtEl>
                                      </p:cBhvr>
                                    </p:animEffect>
                                    <p:anim calcmode="lin" valueType="num">
                                      <p:cBhvr>
                                        <p:cTn id="58" dur="1000" fill="hold"/>
                                        <p:tgtEl>
                                          <p:spTgt spid="1027"/>
                                        </p:tgtEl>
                                        <p:attrNameLst>
                                          <p:attrName>ppt_x</p:attrName>
                                        </p:attrNameLst>
                                      </p:cBhvr>
                                      <p:tavLst>
                                        <p:tav tm="0">
                                          <p:val>
                                            <p:strVal val="#ppt_x"/>
                                          </p:val>
                                        </p:tav>
                                        <p:tav tm="100000">
                                          <p:val>
                                            <p:strVal val="#ppt_x"/>
                                          </p:val>
                                        </p:tav>
                                      </p:tavLst>
                                    </p:anim>
                                    <p:anim calcmode="lin" valueType="num">
                                      <p:cBhvr>
                                        <p:cTn id="59"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026"/>
                                        </p:tgtEl>
                                        <p:attrNameLst>
                                          <p:attrName>style.visibility</p:attrName>
                                        </p:attrNameLst>
                                      </p:cBhvr>
                                      <p:to>
                                        <p:strVal val="visible"/>
                                      </p:to>
                                    </p:set>
                                    <p:animEffect transition="in" filter="fade">
                                      <p:cBhvr>
                                        <p:cTn id="64" dur="1000"/>
                                        <p:tgtEl>
                                          <p:spTgt spid="1026"/>
                                        </p:tgtEl>
                                      </p:cBhvr>
                                    </p:animEffect>
                                    <p:anim calcmode="lin" valueType="num">
                                      <p:cBhvr>
                                        <p:cTn id="65" dur="1000" fill="hold"/>
                                        <p:tgtEl>
                                          <p:spTgt spid="1026"/>
                                        </p:tgtEl>
                                        <p:attrNameLst>
                                          <p:attrName>ppt_x</p:attrName>
                                        </p:attrNameLst>
                                      </p:cBhvr>
                                      <p:tavLst>
                                        <p:tav tm="0">
                                          <p:val>
                                            <p:strVal val="#ppt_x"/>
                                          </p:val>
                                        </p:tav>
                                        <p:tav tm="100000">
                                          <p:val>
                                            <p:strVal val="#ppt_x"/>
                                          </p:val>
                                        </p:tav>
                                      </p:tavLst>
                                    </p:anim>
                                    <p:anim calcmode="lin" valueType="num">
                                      <p:cBhvr>
                                        <p:cTn id="6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hlinkClick r:id="rId2"/>
              </a:rPr>
              <a:t>http://</a:t>
            </a:r>
            <a:r>
              <a:rPr lang="en-US" dirty="0" smtClean="0">
                <a:hlinkClick r:id="rId2"/>
              </a:rPr>
              <a:t>lt.wikipedia.org/wiki/J%C4%97ga</a:t>
            </a:r>
            <a:endParaRPr lang="lt-LT" dirty="0" smtClean="0"/>
          </a:p>
          <a:p>
            <a:r>
              <a:rPr lang="en-US" dirty="0">
                <a:hlinkClick r:id="rId3"/>
              </a:rPr>
              <a:t>http://</a:t>
            </a:r>
            <a:r>
              <a:rPr lang="en-US" dirty="0" smtClean="0">
                <a:hlinkClick r:id="rId3"/>
              </a:rPr>
              <a:t>www.cekiske.lt/mokymas/Fizika%208%20klasei/vtext2.htm</a:t>
            </a:r>
            <a:endParaRPr lang="lt-LT" dirty="0" smtClean="0"/>
          </a:p>
          <a:p>
            <a:r>
              <a:rPr lang="en-US" dirty="0">
                <a:hlinkClick r:id="rId4"/>
              </a:rPr>
              <a:t>http://</a:t>
            </a:r>
            <a:r>
              <a:rPr lang="en-US" dirty="0" smtClean="0">
                <a:hlinkClick r:id="rId4"/>
              </a:rPr>
              <a:t>www.mokslobaze.lt/paieska/jegos-matavimo-prietaisai</a:t>
            </a:r>
            <a:endParaRPr lang="lt-LT" dirty="0" smtClean="0"/>
          </a:p>
          <a:p>
            <a:r>
              <a:rPr lang="en-US" dirty="0">
                <a:hlinkClick r:id="rId5"/>
              </a:rPr>
              <a:t>http://</a:t>
            </a:r>
            <a:r>
              <a:rPr lang="en-US" dirty="0" smtClean="0">
                <a:hlinkClick r:id="rId5"/>
              </a:rPr>
              <a:t>lt.wikipedia.org/wiki/Izaokas_Niutonas</a:t>
            </a:r>
            <a:endParaRPr lang="lt-LT" dirty="0" smtClean="0"/>
          </a:p>
          <a:p>
            <a:r>
              <a:rPr lang="lt-LT" dirty="0" smtClean="0"/>
              <a:t>Fizikos vadovėlis „Spektras“8kl.</a:t>
            </a:r>
          </a:p>
          <a:p>
            <a:endParaRPr lang="en-US" dirty="0"/>
          </a:p>
        </p:txBody>
      </p:sp>
      <p:sp>
        <p:nvSpPr>
          <p:cNvPr id="3" name="Title 2"/>
          <p:cNvSpPr>
            <a:spLocks noGrp="1"/>
          </p:cNvSpPr>
          <p:nvPr>
            <p:ph type="title"/>
          </p:nvPr>
        </p:nvSpPr>
        <p:spPr/>
        <p:txBody>
          <a:bodyPr/>
          <a:lstStyle/>
          <a:p>
            <a:r>
              <a:rPr lang="lt-LT" dirty="0" smtClean="0"/>
              <a:t>Naudoti šaltiniai:</a:t>
            </a:r>
            <a:endParaRPr lang="en-US" dirty="0"/>
          </a:p>
        </p:txBody>
      </p:sp>
    </p:spTree>
    <p:extLst>
      <p:ext uri="{BB962C8B-B14F-4D97-AF65-F5344CB8AC3E}">
        <p14:creationId xmlns:p14="http://schemas.microsoft.com/office/powerpoint/2010/main" val="11559826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t-LT" dirty="0" smtClean="0"/>
              <a:t>Ačiū už dėmesį</a:t>
            </a:r>
            <a:endParaRPr lang="en-US" dirty="0"/>
          </a:p>
        </p:txBody>
      </p:sp>
      <p:sp>
        <p:nvSpPr>
          <p:cNvPr id="8" name="Text Placeholder 7"/>
          <p:cNvSpPr>
            <a:spLocks noGrp="1"/>
          </p:cNvSpPr>
          <p:nvPr>
            <p:ph type="body"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581400"/>
            <a:ext cx="3883806"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8560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wipe(down)">
                                      <p:cBhvr>
                                        <p:cTn id="12"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445</TotalTime>
  <Words>513</Words>
  <Application>Microsoft Office PowerPoint</Application>
  <PresentationFormat>Demonstracija ekrane (4:3)</PresentationFormat>
  <Paragraphs>140</Paragraphs>
  <Slides>37</Slides>
  <Notes>0</Notes>
  <HiddenSlides>0</HiddenSlides>
  <MMClips>0</MMClips>
  <ScaleCrop>false</ScaleCrop>
  <HeadingPairs>
    <vt:vector size="4" baseType="variant">
      <vt:variant>
        <vt:lpstr>Tema</vt:lpstr>
      </vt:variant>
      <vt:variant>
        <vt:i4>1</vt:i4>
      </vt:variant>
      <vt:variant>
        <vt:lpstr>Skaidrių pavadinimai</vt:lpstr>
      </vt:variant>
      <vt:variant>
        <vt:i4>37</vt:i4>
      </vt:variant>
    </vt:vector>
  </HeadingPairs>
  <TitlesOfParts>
    <vt:vector size="38" baseType="lpstr">
      <vt:lpstr>Hardcover</vt:lpstr>
      <vt:lpstr>Jėgos matavimo prietaisai</vt:lpstr>
      <vt:lpstr>Turinys:</vt:lpstr>
      <vt:lpstr>Tikslas</vt:lpstr>
      <vt:lpstr>Apie jėgą</vt:lpstr>
      <vt:lpstr>Kas tai yra jėga?</vt:lpstr>
      <vt:lpstr>Vienas iš pirmųjų fizikos pradininkų</vt:lpstr>
      <vt:lpstr>Jėgos matavimo prietaisai</vt:lpstr>
      <vt:lpstr>Trumpas paaiškinimas</vt:lpstr>
      <vt:lpstr>Dinamometras</vt:lpstr>
      <vt:lpstr>Dinamometro dalys:</vt:lpstr>
      <vt:lpstr>Dinamometrų rūšys:</vt:lpstr>
      <vt:lpstr>Cilindriniai dinamometrai</vt:lpstr>
      <vt:lpstr>Demonstraciniai dinamometrai</vt:lpstr>
      <vt:lpstr>Medicininiai dinamometrai</vt:lpstr>
      <vt:lpstr>Suspaudimo dinamometrai</vt:lpstr>
      <vt:lpstr>Izaokinetiniai dinamometrai</vt:lpstr>
      <vt:lpstr>Savadarbiai dinamometrai</vt:lpstr>
      <vt:lpstr>Dinamometrų panaudojimas</vt:lpstr>
      <vt:lpstr>Matuojant suspaudimo, sukandimo ir smūgio jėgą sporto srityje;  </vt:lpstr>
      <vt:lpstr>Medicinoje</vt:lpstr>
      <vt:lpstr>Tyrinėjant gyvūnų gebėjimus</vt:lpstr>
      <vt:lpstr>Karinėje pramonėje</vt:lpstr>
      <vt:lpstr>Kosminėse technologijose</vt:lpstr>
      <vt:lpstr>Automechanikoje</vt:lpstr>
      <vt:lpstr>Naujausi jėgos matuokliai</vt:lpstr>
      <vt:lpstr>Skaitmeniniai</vt:lpstr>
      <vt:lpstr>Bandymas</vt:lpstr>
      <vt:lpstr>Tikslas</vt:lpstr>
      <vt:lpstr>Bandymas-1</vt:lpstr>
      <vt:lpstr>Bandymas-2</vt:lpstr>
      <vt:lpstr>Testas</vt:lpstr>
      <vt:lpstr>Testas</vt:lpstr>
      <vt:lpstr>Testas</vt:lpstr>
      <vt:lpstr>Testas</vt:lpstr>
      <vt:lpstr>Atsakymai:</vt:lpstr>
      <vt:lpstr>Naudoti šaltiniai:</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Jėgos matavimo prietaisai</dc:title>
  <dc:creator>Jonas</dc:creator>
  <cp:lastModifiedBy>Vartotojas</cp:lastModifiedBy>
  <cp:revision>52</cp:revision>
  <dcterms:created xsi:type="dcterms:W3CDTF">2014-02-25T13:01:31Z</dcterms:created>
  <dcterms:modified xsi:type="dcterms:W3CDTF">2014-03-18T11:12:56Z</dcterms:modified>
</cp:coreProperties>
</file>